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87" r:id="rId4"/>
    <p:sldId id="279" r:id="rId5"/>
    <p:sldId id="280" r:id="rId6"/>
    <p:sldId id="281" r:id="rId7"/>
    <p:sldId id="278" r:id="rId8"/>
    <p:sldId id="285" r:id="rId9"/>
    <p:sldId id="260" r:id="rId10"/>
    <p:sldId id="261" r:id="rId11"/>
    <p:sldId id="284" r:id="rId12"/>
    <p:sldId id="283" r:id="rId13"/>
    <p:sldId id="272" r:id="rId14"/>
    <p:sldId id="262" r:id="rId15"/>
    <p:sldId id="289" r:id="rId16"/>
    <p:sldId id="265" r:id="rId17"/>
    <p:sldId id="266" r:id="rId18"/>
    <p:sldId id="263" r:id="rId19"/>
    <p:sldId id="264" r:id="rId20"/>
    <p:sldId id="273" r:id="rId21"/>
    <p:sldId id="274" r:id="rId22"/>
    <p:sldId id="275" r:id="rId23"/>
    <p:sldId id="276" r:id="rId24"/>
    <p:sldId id="288" r:id="rId25"/>
    <p:sldId id="282" r:id="rId26"/>
    <p:sldId id="268" r:id="rId27"/>
    <p:sldId id="270" r:id="rId28"/>
    <p:sldId id="271" r:id="rId29"/>
    <p:sldId id="269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6BFB-14E0-416A-A3F7-2406F596F60B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08859-278C-47CA-A5A1-F9D73F141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448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6BFB-14E0-416A-A3F7-2406F596F60B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08859-278C-47CA-A5A1-F9D73F141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8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6BFB-14E0-416A-A3F7-2406F596F60B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08859-278C-47CA-A5A1-F9D73F141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0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4920"/>
            <a:ext cx="10515600" cy="49120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6BFB-14E0-416A-A3F7-2406F596F60B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08859-278C-47CA-A5A1-F9D73F141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76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6BFB-14E0-416A-A3F7-2406F596F60B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08859-278C-47CA-A5A1-F9D73F141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20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19200"/>
            <a:ext cx="5181600" cy="49577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19200"/>
            <a:ext cx="5181600" cy="49577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6BFB-14E0-416A-A3F7-2406F596F60B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08859-278C-47CA-A5A1-F9D73F141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71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6BFB-14E0-416A-A3F7-2406F596F60B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08859-278C-47CA-A5A1-F9D73F141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22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6BFB-14E0-416A-A3F7-2406F596F60B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08859-278C-47CA-A5A1-F9D73F141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51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6BFB-14E0-416A-A3F7-2406F596F60B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08859-278C-47CA-A5A1-F9D73F141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26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6BFB-14E0-416A-A3F7-2406F596F60B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08859-278C-47CA-A5A1-F9D73F141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43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6BFB-14E0-416A-A3F7-2406F596F60B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08859-278C-47CA-A5A1-F9D73F141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73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05156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86BFB-14E0-416A-A3F7-2406F596F60B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08859-278C-47CA-A5A1-F9D73F141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1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CSC 200</a:t>
            </a:r>
            <a:br>
              <a:rPr lang="en-US" dirty="0"/>
            </a:br>
            <a:r>
              <a:rPr lang="en-US" dirty="0"/>
              <a:t>Lecture 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Digital representation of data</a:t>
            </a:r>
          </a:p>
          <a:p>
            <a:r>
              <a:rPr lang="en-US" dirty="0"/>
              <a:t>Logical operations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8C09D-1E57-4BE0-AB7B-D5CD78631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49" y="3798789"/>
            <a:ext cx="2276475" cy="2524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560FD4-3561-4D49-9F4B-3EB43F839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018" y="3602038"/>
            <a:ext cx="2790825" cy="2714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EBE20D-440D-4556-8BE0-14E0F57AB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71" y="642937"/>
            <a:ext cx="3114675" cy="1914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C64103-43C9-45C8-9365-40824D516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492" y="541337"/>
            <a:ext cx="20478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3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Radix 10 Math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From grade school you have learned to read our numbers</a:t>
            </a:r>
          </a:p>
          <a:p>
            <a:r>
              <a:rPr lang="en-US" dirty="0"/>
              <a:t>Radix 10</a:t>
            </a:r>
          </a:p>
          <a:p>
            <a:r>
              <a:rPr lang="en-US" dirty="0"/>
              <a:t>Base 10</a:t>
            </a:r>
          </a:p>
          <a:p>
            <a:r>
              <a:rPr lang="en-US" dirty="0"/>
              <a:t>Place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 that places are powers of 10.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3311" y="2433239"/>
            <a:ext cx="5053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1  0  2  8  7  4  3</a:t>
            </a:r>
          </a:p>
        </p:txBody>
      </p:sp>
      <p:sp>
        <p:nvSpPr>
          <p:cNvPr id="6" name="TextBox 5"/>
          <p:cNvSpPr txBox="1"/>
          <p:nvPr/>
        </p:nvSpPr>
        <p:spPr>
          <a:xfrm rot="18729088">
            <a:off x="10414229" y="1772586"/>
            <a:ext cx="86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r>
              <a:rPr lang="en-US" baseline="30000" dirty="0"/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 rot="18729088">
            <a:off x="9791712" y="1770003"/>
            <a:ext cx="86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r>
              <a:rPr lang="en-US" baseline="30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 rot="18729088">
            <a:off x="9262187" y="1767420"/>
            <a:ext cx="86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r>
              <a:rPr lang="en-US" baseline="30000" dirty="0"/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 rot="18729088">
            <a:off x="8779158" y="1764836"/>
            <a:ext cx="86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r>
              <a:rPr lang="en-US" baseline="30000" dirty="0"/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 rot="18729088">
            <a:off x="8172141" y="1777751"/>
            <a:ext cx="86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r>
              <a:rPr lang="en-US" baseline="30000" dirty="0"/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 rot="18729088">
            <a:off x="7565125" y="1775169"/>
            <a:ext cx="86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r>
              <a:rPr lang="en-US" baseline="30000" dirty="0"/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 rot="18729088">
            <a:off x="6880614" y="1772586"/>
            <a:ext cx="86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r>
              <a:rPr lang="en-US" baseline="30000" dirty="0"/>
              <a:t>6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7722147" y="2661360"/>
            <a:ext cx="24527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Millions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Hundred Thousands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Ten Thousands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Thousands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Hundreds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Tens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Ones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204349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Number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Base 10 is not the only system we have ever had.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Many other number systems have been used. Mostly based on:</a:t>
            </a:r>
          </a:p>
          <a:p>
            <a:r>
              <a:rPr lang="en-US" dirty="0"/>
              <a:t>How many numbers a person really needed.</a:t>
            </a:r>
          </a:p>
          <a:p>
            <a:r>
              <a:rPr lang="en-US" dirty="0"/>
              <a:t>How accurate you need to be.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Current number system is Arabian.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561" y="1219199"/>
            <a:ext cx="1655045" cy="20219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80972" y="3347884"/>
            <a:ext cx="172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Mayan –Base 20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787" y="3944898"/>
            <a:ext cx="3252852" cy="21078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49497" y="6052746"/>
            <a:ext cx="229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Babylonian –Base 60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1304" y="3734019"/>
            <a:ext cx="1873513" cy="21096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54336" y="5884868"/>
            <a:ext cx="1727449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Roman – WTF?!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858" y="1326532"/>
            <a:ext cx="1839340" cy="15791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08421" y="2905644"/>
            <a:ext cx="209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Chinese – Base 10?</a:t>
            </a:r>
          </a:p>
          <a:p>
            <a:pPr algn="ctr"/>
            <a:r>
              <a:rPr lang="en-US" dirty="0"/>
              <a:t>(but vertical)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t="17301"/>
          <a:stretch/>
        </p:blipFill>
        <p:spPr>
          <a:xfrm>
            <a:off x="10393867" y="1326532"/>
            <a:ext cx="1660950" cy="9309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181304" y="2230162"/>
            <a:ext cx="209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Arabic – Base 10</a:t>
            </a:r>
          </a:p>
          <a:p>
            <a:pPr algn="ctr"/>
            <a:r>
              <a:rPr lang="en-US" dirty="0"/>
              <a:t>(but backwards)</a:t>
            </a:r>
          </a:p>
        </p:txBody>
      </p:sp>
    </p:spTree>
    <p:extLst>
      <p:ext uri="{BB962C8B-B14F-4D97-AF65-F5344CB8AC3E}">
        <p14:creationId xmlns:p14="http://schemas.microsoft.com/office/powerpoint/2010/main" val="261081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Modulo 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number systems we talk about the modulus of the number system.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Modulo is the remainder of division. It turns out to be extremely helpful.</a:t>
            </a:r>
          </a:p>
          <a:p>
            <a:r>
              <a:rPr lang="en-US" dirty="0"/>
              <a:t>Every 10 times   if(time%10==0)</a:t>
            </a:r>
          </a:p>
          <a:p>
            <a:r>
              <a:rPr lang="en-US" dirty="0"/>
              <a:t>Is it even		if(num%2==0)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decimal our modulus is 10.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20232" y="1868130"/>
            <a:ext cx="3451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17 / 3 = 5 r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92262" y="1219200"/>
            <a:ext cx="1152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Quotient</a:t>
            </a:r>
          </a:p>
        </p:txBody>
      </p:sp>
      <p:cxnSp>
        <p:nvCxnSpPr>
          <p:cNvPr id="8" name="Elbow Connector 7"/>
          <p:cNvCxnSpPr>
            <a:stCxn id="6" idx="1"/>
          </p:cNvCxnSpPr>
          <p:nvPr/>
        </p:nvCxnSpPr>
        <p:spPr>
          <a:xfrm rot="10800000" flipV="1">
            <a:off x="9099758" y="1403866"/>
            <a:ext cx="292505" cy="4642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72083" y="1251918"/>
            <a:ext cx="1152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Dividend</a:t>
            </a:r>
          </a:p>
        </p:txBody>
      </p:sp>
      <p:cxnSp>
        <p:nvCxnSpPr>
          <p:cNvPr id="11" name="Elbow Connector 10"/>
          <p:cNvCxnSpPr>
            <a:stCxn id="10" idx="3"/>
          </p:cNvCxnSpPr>
          <p:nvPr/>
        </p:nvCxnSpPr>
        <p:spPr>
          <a:xfrm>
            <a:off x="7624916" y="1436584"/>
            <a:ext cx="356426" cy="415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71400" y="2690465"/>
            <a:ext cx="1152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Divisor</a:t>
            </a:r>
          </a:p>
        </p:txBody>
      </p:sp>
      <p:cxnSp>
        <p:nvCxnSpPr>
          <p:cNvPr id="15" name="Elbow Connector 14"/>
          <p:cNvCxnSpPr>
            <a:stCxn id="14" idx="3"/>
          </p:cNvCxnSpPr>
          <p:nvPr/>
        </p:nvCxnSpPr>
        <p:spPr>
          <a:xfrm flipV="1">
            <a:off x="8324233" y="2321465"/>
            <a:ext cx="259327" cy="5536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983426" y="2690465"/>
            <a:ext cx="128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Remainder</a:t>
            </a:r>
          </a:p>
        </p:txBody>
      </p:sp>
      <p:cxnSp>
        <p:nvCxnSpPr>
          <p:cNvPr id="20" name="Elbow Connector 19"/>
          <p:cNvCxnSpPr>
            <a:stCxn id="19" idx="1"/>
          </p:cNvCxnSpPr>
          <p:nvPr/>
        </p:nvCxnSpPr>
        <p:spPr>
          <a:xfrm rot="10800000">
            <a:off x="9569242" y="2321465"/>
            <a:ext cx="414184" cy="5536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20232" y="3900120"/>
            <a:ext cx="3451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17 % 3 = 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70710" y="3295551"/>
            <a:ext cx="1843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Modulo operator</a:t>
            </a:r>
          </a:p>
        </p:txBody>
      </p:sp>
      <p:cxnSp>
        <p:nvCxnSpPr>
          <p:cNvPr id="25" name="Elbow Connector 24"/>
          <p:cNvCxnSpPr>
            <a:stCxn id="24" idx="1"/>
          </p:cNvCxnSpPr>
          <p:nvPr/>
        </p:nvCxnSpPr>
        <p:spPr>
          <a:xfrm rot="10800000" flipV="1">
            <a:off x="8568812" y="3480216"/>
            <a:ext cx="401898" cy="4555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807680" y="4739929"/>
            <a:ext cx="128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Modulo</a:t>
            </a:r>
          </a:p>
        </p:txBody>
      </p:sp>
      <p:cxnSp>
        <p:nvCxnSpPr>
          <p:cNvPr id="27" name="Elbow Connector 26"/>
          <p:cNvCxnSpPr>
            <a:stCxn id="26" idx="1"/>
          </p:cNvCxnSpPr>
          <p:nvPr/>
        </p:nvCxnSpPr>
        <p:spPr>
          <a:xfrm rot="10800000">
            <a:off x="9393496" y="4370929"/>
            <a:ext cx="414184" cy="5536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22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Conversions for 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Programmers have to be reasonably comfortable moving between four number systems.</a:t>
            </a:r>
          </a:p>
          <a:p>
            <a:r>
              <a:rPr lang="en-US" dirty="0"/>
              <a:t>Decimal – Base 10 like you learned in grade school.</a:t>
            </a:r>
          </a:p>
          <a:p>
            <a:r>
              <a:rPr lang="en-US" dirty="0"/>
              <a:t>Binary – Base 2 is what computers understand and ultimately ALL data is binary.</a:t>
            </a:r>
          </a:p>
          <a:p>
            <a:r>
              <a:rPr lang="en-US" dirty="0"/>
              <a:t>Octal – Base 8 is hardly ever used except in security and flight transponders.</a:t>
            </a:r>
          </a:p>
          <a:p>
            <a:r>
              <a:rPr lang="en-US" dirty="0"/>
              <a:t>Hexadecimal – Base 16 is a compressed way of showing binary or decimal.</a:t>
            </a:r>
          </a:p>
        </p:txBody>
      </p:sp>
      <p:sp>
        <p:nvSpPr>
          <p:cNvPr id="5" name="Rectangle 4"/>
          <p:cNvSpPr/>
          <p:nvPr/>
        </p:nvSpPr>
        <p:spPr>
          <a:xfrm>
            <a:off x="8406581" y="1533836"/>
            <a:ext cx="1194619" cy="6980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Base 10</a:t>
            </a:r>
          </a:p>
        </p:txBody>
      </p:sp>
      <p:sp>
        <p:nvSpPr>
          <p:cNvPr id="6" name="Rectangle 5"/>
          <p:cNvSpPr/>
          <p:nvPr/>
        </p:nvSpPr>
        <p:spPr>
          <a:xfrm>
            <a:off x="8406581" y="2757949"/>
            <a:ext cx="1194619" cy="6980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Base 2</a:t>
            </a:r>
          </a:p>
        </p:txBody>
      </p:sp>
      <p:sp>
        <p:nvSpPr>
          <p:cNvPr id="7" name="Rectangle 6"/>
          <p:cNvSpPr/>
          <p:nvPr/>
        </p:nvSpPr>
        <p:spPr>
          <a:xfrm>
            <a:off x="6803926" y="4739149"/>
            <a:ext cx="1194619" cy="6980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Base 8</a:t>
            </a:r>
          </a:p>
        </p:txBody>
      </p:sp>
      <p:sp>
        <p:nvSpPr>
          <p:cNvPr id="8" name="Rectangle 7"/>
          <p:cNvSpPr/>
          <p:nvPr/>
        </p:nvSpPr>
        <p:spPr>
          <a:xfrm>
            <a:off x="10038732" y="4739149"/>
            <a:ext cx="1194619" cy="6980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Base 16</a:t>
            </a:r>
          </a:p>
        </p:txBody>
      </p:sp>
      <p:cxnSp>
        <p:nvCxnSpPr>
          <p:cNvPr id="10" name="Elbow Connector 9"/>
          <p:cNvCxnSpPr>
            <a:stCxn id="6" idx="3"/>
            <a:endCxn id="8" idx="0"/>
          </p:cNvCxnSpPr>
          <p:nvPr/>
        </p:nvCxnSpPr>
        <p:spPr>
          <a:xfrm>
            <a:off x="9601200" y="3106994"/>
            <a:ext cx="1034842" cy="163215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9"/>
          <p:cNvCxnSpPr>
            <a:stCxn id="8" idx="1"/>
          </p:cNvCxnSpPr>
          <p:nvPr/>
        </p:nvCxnSpPr>
        <p:spPr>
          <a:xfrm rot="10800000">
            <a:off x="9166120" y="3456040"/>
            <a:ext cx="872613" cy="163215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9"/>
          <p:cNvCxnSpPr>
            <a:stCxn id="7" idx="3"/>
          </p:cNvCxnSpPr>
          <p:nvPr/>
        </p:nvCxnSpPr>
        <p:spPr>
          <a:xfrm flipV="1">
            <a:off x="7998545" y="3456039"/>
            <a:ext cx="902110" cy="163215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9"/>
          <p:cNvCxnSpPr>
            <a:stCxn id="6" idx="1"/>
            <a:endCxn id="7" idx="0"/>
          </p:cNvCxnSpPr>
          <p:nvPr/>
        </p:nvCxnSpPr>
        <p:spPr>
          <a:xfrm rot="10800000" flipV="1">
            <a:off x="7401237" y="3106993"/>
            <a:ext cx="1005345" cy="163215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9"/>
          <p:cNvCxnSpPr>
            <a:endCxn id="5" idx="3"/>
          </p:cNvCxnSpPr>
          <p:nvPr/>
        </p:nvCxnSpPr>
        <p:spPr>
          <a:xfrm flipV="1">
            <a:off x="9601200" y="1882881"/>
            <a:ext cx="12700" cy="1047137"/>
          </a:xfrm>
          <a:prstGeom prst="curvedConnector3">
            <a:avLst>
              <a:gd name="adj1" fmla="val 41225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9"/>
          <p:cNvCxnSpPr>
            <a:stCxn id="5" idx="1"/>
          </p:cNvCxnSpPr>
          <p:nvPr/>
        </p:nvCxnSpPr>
        <p:spPr>
          <a:xfrm rot="10800000" flipV="1">
            <a:off x="8406581" y="1882880"/>
            <a:ext cx="12700" cy="1047137"/>
          </a:xfrm>
          <a:prstGeom prst="curvedConnector3">
            <a:avLst>
              <a:gd name="adj1" fmla="val 36580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441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Radix 2 Math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Computers can’t understand our math.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really only understand electricity On/Off.</a:t>
            </a:r>
          </a:p>
          <a:p>
            <a:r>
              <a:rPr lang="en-US" dirty="0"/>
              <a:t>Only two numbers 1/0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spite of the obvious differences, our number system is not that different from binary.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02281" y="2433239"/>
            <a:ext cx="5053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0  1  0  1  1  1  0  1</a:t>
            </a:r>
          </a:p>
        </p:txBody>
      </p:sp>
      <p:sp>
        <p:nvSpPr>
          <p:cNvPr id="6" name="TextBox 5"/>
          <p:cNvSpPr txBox="1"/>
          <p:nvPr/>
        </p:nvSpPr>
        <p:spPr>
          <a:xfrm rot="18729088">
            <a:off x="10987670" y="1772586"/>
            <a:ext cx="86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 rot="18729088">
            <a:off x="10365153" y="1770003"/>
            <a:ext cx="86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 rot="18729088">
            <a:off x="9835628" y="1767420"/>
            <a:ext cx="86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 rot="18729088">
            <a:off x="9352599" y="1764836"/>
            <a:ext cx="86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 rot="18729088">
            <a:off x="8745582" y="1777751"/>
            <a:ext cx="86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 rot="18729088">
            <a:off x="8138566" y="1775169"/>
            <a:ext cx="86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 rot="18729088">
            <a:off x="7454055" y="1772586"/>
            <a:ext cx="86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6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8188913" y="2206131"/>
            <a:ext cx="19531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One twenty eights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Sixty Fours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Thirty Twos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Sixteens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Eights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Fours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Twos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Ones</a:t>
            </a:r>
            <a:endParaRPr lang="en-US" baseline="30000" dirty="0"/>
          </a:p>
        </p:txBody>
      </p:sp>
      <p:sp>
        <p:nvSpPr>
          <p:cNvPr id="14" name="TextBox 13"/>
          <p:cNvSpPr txBox="1"/>
          <p:nvPr/>
        </p:nvSpPr>
        <p:spPr>
          <a:xfrm rot="18729088">
            <a:off x="6909032" y="1805507"/>
            <a:ext cx="86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7</a:t>
            </a:r>
          </a:p>
        </p:txBody>
      </p:sp>
      <p:sp>
        <p:nvSpPr>
          <p:cNvPr id="4" name="Rectangle 3"/>
          <p:cNvSpPr/>
          <p:nvPr/>
        </p:nvSpPr>
        <p:spPr>
          <a:xfrm>
            <a:off x="11009535" y="2534653"/>
            <a:ext cx="540781" cy="7135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322427" y="753979"/>
            <a:ext cx="26430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 “binary digit”</a:t>
            </a:r>
          </a:p>
          <a:p>
            <a:pPr algn="ctr"/>
            <a:r>
              <a:rPr lang="en-US" sz="2800" dirty="0"/>
              <a:t>or “Bit”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0876547" y="1708086"/>
            <a:ext cx="116946" cy="7251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Brace 19"/>
          <p:cNvSpPr/>
          <p:nvPr/>
        </p:nvSpPr>
        <p:spPr>
          <a:xfrm rot="5400000">
            <a:off x="8929293" y="3332251"/>
            <a:ext cx="471919" cy="424413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996776" y="5699909"/>
            <a:ext cx="2643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 8-bit “byte”</a:t>
            </a:r>
          </a:p>
        </p:txBody>
      </p:sp>
    </p:spTree>
    <p:extLst>
      <p:ext uri="{BB962C8B-B14F-4D97-AF65-F5344CB8AC3E}">
        <p14:creationId xmlns:p14="http://schemas.microsoft.com/office/powerpoint/2010/main" val="3976954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372D79-6146-4DCC-A098-CB983642F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49" y="535231"/>
            <a:ext cx="3171825" cy="3114675"/>
          </a:xfrm>
          <a:prstGeom prst="rect">
            <a:avLst/>
          </a:prstGeom>
        </p:spPr>
      </p:pic>
      <p:pic>
        <p:nvPicPr>
          <p:cNvPr id="6148" name="Picture 4" descr="There are 10 types of people in this world. Those who understand binary and those who don't.">
            <a:extLst>
              <a:ext uri="{FF2B5EF4-FFF2-40B4-BE49-F238E27FC236}">
                <a16:creationId xmlns:a16="http://schemas.microsoft.com/office/drawing/2014/main" id="{23AE0F65-B443-4A46-A5B3-A48C7E186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70" y="663818"/>
            <a:ext cx="26384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34066E-346A-4CBB-86E5-4E62E153F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90" y="4103444"/>
            <a:ext cx="2438400" cy="2219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C46FF-C61C-4547-A97F-C975C117E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511" y="3603381"/>
            <a:ext cx="4484370" cy="305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5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Binary Math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Arithmetic in binary works the same way that it does in base-10.</a:t>
            </a:r>
          </a:p>
          <a:p>
            <a:r>
              <a:rPr lang="en-US" dirty="0"/>
              <a:t>Carry a two</a:t>
            </a:r>
          </a:p>
          <a:p>
            <a:r>
              <a:rPr lang="en-US" dirty="0"/>
              <a:t>Borrow a two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Long division and multiplication work the same way.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31711" y="1759471"/>
            <a:ext cx="4594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0  1  0  1  1  1  0  1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60535" y="2581606"/>
            <a:ext cx="5559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+  0  1  0  0  1  0  1 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34933" y="1077683"/>
            <a:ext cx="4594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0000"/>
                </a:solidFill>
              </a:rPr>
              <a:t>1      1  1  1  1  1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7034933" y="3421465"/>
            <a:ext cx="48912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10009" y="3455899"/>
            <a:ext cx="5053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1  0  1  0  1  0  0  0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80613" y="4478222"/>
            <a:ext cx="9998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   </a:t>
            </a:r>
          </a:p>
          <a:p>
            <a:pPr algn="ctr"/>
            <a:r>
              <a:rPr lang="en-US" sz="3600" dirty="0"/>
              <a:t>   93</a:t>
            </a:r>
          </a:p>
          <a:p>
            <a:pPr algn="ctr"/>
            <a:r>
              <a:rPr lang="en-US" sz="3600" u="sng" dirty="0"/>
              <a:t>+ 75</a:t>
            </a:r>
            <a:endParaRPr lang="en-US" sz="3600" dirty="0"/>
          </a:p>
          <a:p>
            <a:pPr algn="ctr"/>
            <a:r>
              <a:rPr lang="en-US" sz="3600" dirty="0"/>
              <a:t>168</a:t>
            </a:r>
          </a:p>
        </p:txBody>
      </p:sp>
    </p:spTree>
    <p:extLst>
      <p:ext uri="{BB962C8B-B14F-4D97-AF65-F5344CB8AC3E}">
        <p14:creationId xmlns:p14="http://schemas.microsoft.com/office/powerpoint/2010/main" val="1422617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Binary Math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will not need to do this math yourself, but it is important that you understand that the computer is doing math this way.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Key points</a:t>
            </a:r>
          </a:p>
          <a:p>
            <a:r>
              <a:rPr lang="en-US" dirty="0"/>
              <a:t>Binary math is similar to decimal math</a:t>
            </a:r>
          </a:p>
          <a:p>
            <a:r>
              <a:rPr lang="en-US" dirty="0"/>
              <a:t>No one wants to do binary math regularly.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094474" y="1712922"/>
            <a:ext cx="19485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1010</a:t>
            </a:r>
          </a:p>
          <a:p>
            <a:pPr algn="r"/>
            <a:r>
              <a:rPr lang="en-US" sz="3600" u="sng" dirty="0"/>
              <a:t>x 1001</a:t>
            </a:r>
          </a:p>
          <a:p>
            <a:pPr algn="r"/>
            <a:r>
              <a:rPr lang="en-US" sz="3600" dirty="0"/>
              <a:t>1010</a:t>
            </a:r>
          </a:p>
          <a:p>
            <a:pPr algn="r"/>
            <a:r>
              <a:rPr lang="en-US" sz="3600" dirty="0"/>
              <a:t>0</a:t>
            </a:r>
          </a:p>
          <a:p>
            <a:pPr algn="r"/>
            <a:r>
              <a:rPr lang="en-US" sz="3600" dirty="0"/>
              <a:t>00</a:t>
            </a:r>
          </a:p>
          <a:p>
            <a:pPr algn="r"/>
            <a:r>
              <a:rPr lang="en-US" sz="3600" u="sng" dirty="0"/>
              <a:t>1010000</a:t>
            </a:r>
            <a:endParaRPr lang="en-US" sz="3600" dirty="0"/>
          </a:p>
          <a:p>
            <a:pPr algn="r"/>
            <a:r>
              <a:rPr lang="en-US" sz="3600" dirty="0"/>
              <a:t>1011010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15093" y="3637975"/>
            <a:ext cx="3451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u="sng" dirty="0"/>
              <a:t>1001   __</a:t>
            </a:r>
          </a:p>
          <a:p>
            <a:pPr algn="r"/>
            <a:r>
              <a:rPr lang="en-US" sz="3600" dirty="0"/>
              <a:t>1010)1011010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36562" y="4560394"/>
            <a:ext cx="133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u="sng" dirty="0"/>
              <a:t>-1010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18348" y="5049676"/>
            <a:ext cx="13308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1010</a:t>
            </a:r>
          </a:p>
          <a:p>
            <a:pPr algn="r"/>
            <a:r>
              <a:rPr lang="en-US" sz="3600" u="sng" dirty="0"/>
              <a:t>-1010</a:t>
            </a:r>
          </a:p>
          <a:p>
            <a:pPr algn="r"/>
            <a:r>
              <a:rPr lang="en-US" sz="3600" dirty="0"/>
              <a:t>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37484" y="1118279"/>
            <a:ext cx="25934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 </a:t>
            </a:r>
            <a:r>
              <a:rPr lang="en-US" sz="3600" dirty="0">
                <a:solidFill>
                  <a:srgbClr val="FF0000"/>
                </a:solidFill>
              </a:rPr>
              <a:t>1  </a:t>
            </a:r>
            <a:r>
              <a:rPr lang="en-US" sz="3600" dirty="0"/>
              <a:t>1</a:t>
            </a:r>
            <a:r>
              <a:rPr lang="en-US" sz="3600" dirty="0">
                <a:solidFill>
                  <a:srgbClr val="FF0000"/>
                </a:solidFill>
              </a:rPr>
              <a:t>1</a:t>
            </a:r>
            <a:r>
              <a:rPr lang="en-US" sz="3600" dirty="0"/>
              <a:t>11</a:t>
            </a:r>
            <a:r>
              <a:rPr lang="en-US" sz="3600" dirty="0">
                <a:solidFill>
                  <a:srgbClr val="FF0000"/>
                </a:solidFill>
              </a:rPr>
              <a:t>1</a:t>
            </a:r>
          </a:p>
          <a:p>
            <a:pPr algn="r"/>
            <a:r>
              <a:rPr lang="en-US" sz="3600" dirty="0"/>
              <a:t>10101000</a:t>
            </a:r>
          </a:p>
          <a:p>
            <a:pPr algn="r"/>
            <a:r>
              <a:rPr lang="en-US" sz="3600" u="sng" dirty="0"/>
              <a:t>-01001011</a:t>
            </a:r>
          </a:p>
          <a:p>
            <a:pPr algn="r"/>
            <a:r>
              <a:rPr lang="en-US" sz="3600" dirty="0"/>
              <a:t>01011101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7717978" y="1826838"/>
            <a:ext cx="164985" cy="353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8143092" y="1802776"/>
            <a:ext cx="164985" cy="353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8391744" y="1810798"/>
            <a:ext cx="164985" cy="353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8624354" y="1850904"/>
            <a:ext cx="164985" cy="353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8856964" y="1842884"/>
            <a:ext cx="164985" cy="353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9089574" y="1850906"/>
            <a:ext cx="164985" cy="353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428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Radix 8 and 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There are two other number systems that are popular with computers.</a:t>
            </a:r>
          </a:p>
          <a:p>
            <a:r>
              <a:rPr lang="en-US" dirty="0"/>
              <a:t>Octal (base 8)</a:t>
            </a:r>
          </a:p>
          <a:p>
            <a:r>
              <a:rPr lang="en-US" dirty="0"/>
              <a:t>Hexadecimal (base 16)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Octal used to be much more useful, but it is still found in some places.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Hex is still used broadly because it abbreviates the numerical notation and perfectly matches a byte.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58428" y="3306241"/>
            <a:ext cx="5559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0  0  1  0  1  1  1  0  1</a:t>
            </a:r>
          </a:p>
        </p:txBody>
      </p:sp>
      <p:sp>
        <p:nvSpPr>
          <p:cNvPr id="6" name="Right Brace 5"/>
          <p:cNvSpPr/>
          <p:nvPr/>
        </p:nvSpPr>
        <p:spPr>
          <a:xfrm rot="5400000">
            <a:off x="10189751" y="3429740"/>
            <a:ext cx="217745" cy="14149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5400000">
            <a:off x="8427077" y="3398682"/>
            <a:ext cx="217745" cy="14149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6664403" y="3398682"/>
            <a:ext cx="217745" cy="14149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037366" y="4307073"/>
            <a:ext cx="522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04326" y="4298364"/>
            <a:ext cx="522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22829" y="4246110"/>
            <a:ext cx="522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</a:t>
            </a:r>
          </a:p>
        </p:txBody>
      </p:sp>
      <p:sp>
        <p:nvSpPr>
          <p:cNvPr id="12" name="Right Brace 11"/>
          <p:cNvSpPr/>
          <p:nvPr/>
        </p:nvSpPr>
        <p:spPr>
          <a:xfrm rot="5400000" flipH="1">
            <a:off x="9785967" y="2172752"/>
            <a:ext cx="261025" cy="217928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 flipH="1">
            <a:off x="7400930" y="2172752"/>
            <a:ext cx="261025" cy="217928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5938" y="2300883"/>
            <a:ext cx="522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91885" y="2297558"/>
            <a:ext cx="522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352030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Conversion and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There are two methods to convert decimal to binary.</a:t>
            </a:r>
          </a:p>
          <a:p>
            <a:r>
              <a:rPr lang="en-US" dirty="0"/>
              <a:t>Pick either, but master one!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Also, you should learn to read hexadecimal numbers. They will show up in our code.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36 = </a:t>
            </a:r>
            <a:r>
              <a:rPr lang="en-US" dirty="0" err="1"/>
              <a:t>Thir</a:t>
            </a:r>
            <a:r>
              <a:rPr lang="en-US" dirty="0"/>
              <a:t>-ty Six</a:t>
            </a:r>
          </a:p>
          <a:p>
            <a:pPr marL="0" indent="0">
              <a:buNone/>
            </a:pPr>
            <a:r>
              <a:rPr lang="en-US" dirty="0"/>
              <a:t>F6 = Eff-ty Six</a:t>
            </a:r>
          </a:p>
          <a:p>
            <a:pPr marL="0" indent="0">
              <a:buNone/>
            </a:pPr>
            <a:r>
              <a:rPr lang="en-US" dirty="0"/>
              <a:t>AB = Ay-ty Bee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82710" y="1652334"/>
            <a:ext cx="12542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1 % 2 = 1</a:t>
            </a:r>
          </a:p>
          <a:p>
            <a:endParaRPr lang="en-US" b="1" dirty="0"/>
          </a:p>
          <a:p>
            <a:r>
              <a:rPr lang="en-US" b="1" dirty="0"/>
              <a:t>    3 % 2 = 1</a:t>
            </a:r>
          </a:p>
          <a:p>
            <a:endParaRPr lang="en-US" b="1" dirty="0"/>
          </a:p>
          <a:p>
            <a:r>
              <a:rPr lang="en-US" b="1" dirty="0"/>
              <a:t>    6 % 2 = 0</a:t>
            </a:r>
          </a:p>
          <a:p>
            <a:endParaRPr lang="en-US" b="1" dirty="0"/>
          </a:p>
          <a:p>
            <a:r>
              <a:rPr lang="en-US" b="1" dirty="0"/>
              <a:t>  13 % 2 = 1</a:t>
            </a:r>
          </a:p>
          <a:p>
            <a:endParaRPr lang="en-US" b="1" dirty="0"/>
          </a:p>
          <a:p>
            <a:r>
              <a:rPr lang="en-US" b="1" dirty="0"/>
              <a:t>  26 % 2 = 0</a:t>
            </a:r>
          </a:p>
          <a:p>
            <a:endParaRPr lang="en-US" b="1" dirty="0"/>
          </a:p>
          <a:p>
            <a:r>
              <a:rPr lang="en-US" b="1" dirty="0"/>
              <a:t>  53 % 2 = 1</a:t>
            </a:r>
          </a:p>
          <a:p>
            <a:endParaRPr lang="en-US" b="1" dirty="0"/>
          </a:p>
          <a:p>
            <a:r>
              <a:rPr lang="en-US" b="1" dirty="0"/>
              <a:t>106 % 2 = 0</a:t>
            </a:r>
          </a:p>
          <a:p>
            <a:endParaRPr lang="en-US" b="1" dirty="0"/>
          </a:p>
          <a:p>
            <a:r>
              <a:rPr lang="en-US" b="1" dirty="0"/>
              <a:t>213 % 2 =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28486" y="1652333"/>
            <a:ext cx="137962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213 – 128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85 – 64</a:t>
            </a:r>
          </a:p>
          <a:p>
            <a:pPr algn="ctr"/>
            <a:endParaRPr lang="en-US" b="1" dirty="0"/>
          </a:p>
          <a:p>
            <a:pPr algn="ctr"/>
            <a:r>
              <a:rPr lang="en-US" b="1" strike="sngStrike" dirty="0"/>
              <a:t>21&lt;32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21 – 16</a:t>
            </a:r>
          </a:p>
          <a:p>
            <a:pPr algn="ctr"/>
            <a:endParaRPr lang="en-US" b="1" dirty="0"/>
          </a:p>
          <a:p>
            <a:pPr algn="ctr"/>
            <a:r>
              <a:rPr lang="en-US" b="1" strike="sngStrike" dirty="0"/>
              <a:t>5&lt;8</a:t>
            </a:r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5 – 4</a:t>
            </a:r>
          </a:p>
          <a:p>
            <a:pPr algn="ctr"/>
            <a:endParaRPr lang="en-US" b="1" dirty="0"/>
          </a:p>
          <a:p>
            <a:pPr algn="ctr"/>
            <a:r>
              <a:rPr lang="en-US" b="1" strike="sngStrike" dirty="0"/>
              <a:t>1&lt;2</a:t>
            </a:r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1 –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25265" y="1116530"/>
            <a:ext cx="181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Subtract &amp; Check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21716" y="1159660"/>
            <a:ext cx="181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 &amp; Divide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90807" y="1660355"/>
            <a:ext cx="5319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1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0</a:t>
            </a:r>
            <a:endParaRPr lang="en-US" b="1" strike="sngStrike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1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0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1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0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53131" y="1660356"/>
            <a:ext cx="114018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3 / 2 =</a:t>
            </a:r>
          </a:p>
          <a:p>
            <a:endParaRPr lang="en-US" b="1" dirty="0"/>
          </a:p>
          <a:p>
            <a:r>
              <a:rPr lang="en-US" b="1" dirty="0"/>
              <a:t>    6 /  2 =</a:t>
            </a:r>
          </a:p>
          <a:p>
            <a:endParaRPr lang="en-US" b="1" dirty="0"/>
          </a:p>
          <a:p>
            <a:r>
              <a:rPr lang="en-US" b="1" dirty="0"/>
              <a:t>  13 / 2 = </a:t>
            </a:r>
          </a:p>
          <a:p>
            <a:endParaRPr lang="en-US" b="1" dirty="0"/>
          </a:p>
          <a:p>
            <a:r>
              <a:rPr lang="en-US" b="1" dirty="0"/>
              <a:t>  26 / 2 =</a:t>
            </a:r>
          </a:p>
          <a:p>
            <a:endParaRPr lang="en-US" b="1" dirty="0"/>
          </a:p>
          <a:p>
            <a:r>
              <a:rPr lang="en-US" b="1" dirty="0"/>
              <a:t>  53 / 2 =</a:t>
            </a:r>
          </a:p>
          <a:p>
            <a:endParaRPr lang="en-US" b="1" dirty="0"/>
          </a:p>
          <a:p>
            <a:r>
              <a:rPr lang="en-US" b="1" dirty="0"/>
              <a:t>106 / 2 =</a:t>
            </a:r>
          </a:p>
          <a:p>
            <a:endParaRPr lang="en-US" b="1" dirty="0"/>
          </a:p>
          <a:p>
            <a:r>
              <a:rPr lang="en-US" b="1" dirty="0"/>
              <a:t>213 / 2 =</a:t>
            </a:r>
          </a:p>
        </p:txBody>
      </p:sp>
      <p:cxnSp>
        <p:nvCxnSpPr>
          <p:cNvPr id="11" name="Straight Arrow Connector 10"/>
          <p:cNvCxnSpPr>
            <a:stCxn id="7" idx="3"/>
          </p:cNvCxnSpPr>
          <p:nvPr/>
        </p:nvCxnSpPr>
        <p:spPr>
          <a:xfrm>
            <a:off x="11443466" y="1301196"/>
            <a:ext cx="195761" cy="4606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stCxn id="5" idx="2"/>
          </p:cNvCxnSpPr>
          <p:nvPr/>
        </p:nvCxnSpPr>
        <p:spPr>
          <a:xfrm rot="5400000" flipH="1" flipV="1">
            <a:off x="6412179" y="3198828"/>
            <a:ext cx="4598455" cy="803192"/>
          </a:xfrm>
          <a:prstGeom prst="bentConnector3">
            <a:avLst>
              <a:gd name="adj1" fmla="val -49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7818279-7430-4847-8246-C0EA686C5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855" y="4648200"/>
            <a:ext cx="1990725" cy="1981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4291DB-12CF-45D0-B65F-C44C00A47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184" y="4802982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48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Good News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4920"/>
            <a:ext cx="5282381" cy="49120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This first month has covered all the basics of programming.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From here on we aren’t going to cover any new programming concepts.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what you have now is all the new programming you need to learn for the semester.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have nine more weeks to get good at it.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460" y="1264920"/>
            <a:ext cx="1457325" cy="352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803" y="1845945"/>
            <a:ext cx="5775614" cy="42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69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Colors are typically described in 24 bits, three 8 bit numbers (from 0 to 255) for red, green, and blue.</a:t>
            </a:r>
          </a:p>
          <a:p>
            <a:r>
              <a:rPr lang="en-US" dirty="0"/>
              <a:t>These are often represented as Hex.</a:t>
            </a:r>
          </a:p>
          <a:p>
            <a:r>
              <a:rPr lang="en-US" dirty="0"/>
              <a:t>You can use any programming calculator to do the conversion.</a:t>
            </a:r>
          </a:p>
          <a:p>
            <a:r>
              <a:rPr lang="en-US" dirty="0"/>
              <a:t>Let’s practice anyway.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895" y="1219200"/>
            <a:ext cx="45815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84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Practice Example (2)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9680" y="1150374"/>
            <a:ext cx="1362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96</a:t>
            </a:r>
          </a:p>
          <a:p>
            <a:pPr algn="r"/>
            <a:r>
              <a:rPr lang="en-US" u="sng" dirty="0">
                <a:solidFill>
                  <a:srgbClr val="FF0000"/>
                </a:solidFill>
              </a:rPr>
              <a:t>-64</a:t>
            </a:r>
          </a:p>
          <a:p>
            <a:pPr algn="r"/>
            <a:r>
              <a:rPr lang="en-US" dirty="0"/>
              <a:t>32</a:t>
            </a:r>
          </a:p>
          <a:p>
            <a:pPr algn="r"/>
            <a:r>
              <a:rPr lang="en-US" u="sng" dirty="0">
                <a:solidFill>
                  <a:srgbClr val="FF0000"/>
                </a:solidFill>
              </a:rPr>
              <a:t>-32</a:t>
            </a:r>
          </a:p>
          <a:p>
            <a:pPr algn="r"/>
            <a:r>
              <a:rPr lang="en-US" dirty="0"/>
              <a:t>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35664" y="1150374"/>
            <a:ext cx="13629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47</a:t>
            </a:r>
          </a:p>
          <a:p>
            <a:pPr algn="r"/>
            <a:r>
              <a:rPr lang="en-US" u="sng" dirty="0">
                <a:solidFill>
                  <a:srgbClr val="FF0000"/>
                </a:solidFill>
              </a:rPr>
              <a:t>-32</a:t>
            </a:r>
          </a:p>
          <a:p>
            <a:pPr algn="r"/>
            <a:r>
              <a:rPr lang="en-US" dirty="0"/>
              <a:t>15</a:t>
            </a:r>
          </a:p>
          <a:p>
            <a:pPr algn="r"/>
            <a:r>
              <a:rPr lang="en-US" u="sng" dirty="0">
                <a:solidFill>
                  <a:srgbClr val="FF0000"/>
                </a:solidFill>
              </a:rPr>
              <a:t>- 8</a:t>
            </a:r>
          </a:p>
          <a:p>
            <a:pPr algn="r"/>
            <a:r>
              <a:rPr lang="en-US" dirty="0"/>
              <a:t>7</a:t>
            </a:r>
          </a:p>
          <a:p>
            <a:pPr algn="r"/>
            <a:r>
              <a:rPr lang="en-US" u="sng" dirty="0">
                <a:solidFill>
                  <a:srgbClr val="FF0000"/>
                </a:solidFill>
              </a:rPr>
              <a:t>- 4</a:t>
            </a:r>
          </a:p>
          <a:p>
            <a:pPr algn="r"/>
            <a:r>
              <a:rPr lang="en-US" dirty="0"/>
              <a:t>3</a:t>
            </a:r>
          </a:p>
          <a:p>
            <a:pPr algn="r"/>
            <a:r>
              <a:rPr lang="en-US" u="sng" dirty="0">
                <a:solidFill>
                  <a:srgbClr val="FF0000"/>
                </a:solidFill>
              </a:rPr>
              <a:t>- 2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u="sng" dirty="0">
                <a:solidFill>
                  <a:srgbClr val="FF0000"/>
                </a:solidFill>
              </a:rPr>
              <a:t>- 1</a:t>
            </a:r>
          </a:p>
          <a:p>
            <a:pPr algn="r"/>
            <a:r>
              <a:rPr lang="en-US" dirty="0"/>
              <a:t>0</a:t>
            </a:r>
          </a:p>
          <a:p>
            <a:pPr algn="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6224" y="4619927"/>
            <a:ext cx="300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0 1 1 0    0 0 0 0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96" y="4209616"/>
            <a:ext cx="2676525" cy="4667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196" y="5173762"/>
            <a:ext cx="1190625" cy="4000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070" y="5165300"/>
            <a:ext cx="1190625" cy="400050"/>
          </a:xfrm>
          <a:prstGeom prst="rect">
            <a:avLst/>
          </a:prstGeom>
        </p:spPr>
      </p:pic>
      <p:sp>
        <p:nvSpPr>
          <p:cNvPr id="22" name="Left Brace 21"/>
          <p:cNvSpPr/>
          <p:nvPr/>
        </p:nvSpPr>
        <p:spPr>
          <a:xfrm rot="16200000">
            <a:off x="1796711" y="5011837"/>
            <a:ext cx="278277" cy="11843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 rot="16200000">
            <a:off x="3267488" y="5022818"/>
            <a:ext cx="278277" cy="11843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470343" y="5928130"/>
            <a:ext cx="9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29248" y="5928130"/>
            <a:ext cx="9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86298" y="6466175"/>
            <a:ext cx="9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66579" y="4642420"/>
            <a:ext cx="300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0 0 1 0    1 1 1 1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651" y="4232109"/>
            <a:ext cx="2676525" cy="4667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551" y="5196255"/>
            <a:ext cx="1190625" cy="4000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425" y="5187793"/>
            <a:ext cx="1190625" cy="400050"/>
          </a:xfrm>
          <a:prstGeom prst="rect">
            <a:avLst/>
          </a:prstGeom>
        </p:spPr>
      </p:pic>
      <p:sp>
        <p:nvSpPr>
          <p:cNvPr id="31" name="Left Brace 30"/>
          <p:cNvSpPr/>
          <p:nvPr/>
        </p:nvSpPr>
        <p:spPr>
          <a:xfrm rot="16200000">
            <a:off x="5107066" y="5034330"/>
            <a:ext cx="278277" cy="11843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e 31"/>
          <p:cNvSpPr/>
          <p:nvPr/>
        </p:nvSpPr>
        <p:spPr>
          <a:xfrm rot="16200000">
            <a:off x="6577843" y="5045311"/>
            <a:ext cx="278277" cy="11843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780698" y="5950623"/>
            <a:ext cx="9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39603" y="5950623"/>
            <a:ext cx="9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96653" y="6488668"/>
            <a:ext cx="9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2F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555246" y="1115463"/>
            <a:ext cx="13629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223</a:t>
            </a:r>
          </a:p>
          <a:p>
            <a:pPr algn="r"/>
            <a:r>
              <a:rPr lang="en-US" u="sng" dirty="0">
                <a:solidFill>
                  <a:srgbClr val="FF0000"/>
                </a:solidFill>
              </a:rPr>
              <a:t>-128</a:t>
            </a:r>
          </a:p>
          <a:p>
            <a:pPr algn="r"/>
            <a:r>
              <a:rPr lang="en-US" dirty="0"/>
              <a:t>95</a:t>
            </a:r>
          </a:p>
          <a:p>
            <a:pPr algn="r"/>
            <a:r>
              <a:rPr lang="en-US" u="sng" dirty="0">
                <a:solidFill>
                  <a:srgbClr val="FF0000"/>
                </a:solidFill>
              </a:rPr>
              <a:t>- 64</a:t>
            </a:r>
          </a:p>
          <a:p>
            <a:pPr algn="r"/>
            <a:r>
              <a:rPr lang="en-US" dirty="0"/>
              <a:t>31</a:t>
            </a:r>
          </a:p>
          <a:p>
            <a:pPr algn="r"/>
            <a:r>
              <a:rPr lang="en-US" u="sng" dirty="0">
                <a:solidFill>
                  <a:srgbClr val="FF0000"/>
                </a:solidFill>
              </a:rPr>
              <a:t>- 16</a:t>
            </a:r>
          </a:p>
          <a:p>
            <a:pPr algn="r"/>
            <a:r>
              <a:rPr lang="en-US" dirty="0"/>
              <a:t>15</a:t>
            </a:r>
          </a:p>
          <a:p>
            <a:pPr algn="r"/>
            <a:r>
              <a:rPr lang="en-US" u="sng" dirty="0">
                <a:solidFill>
                  <a:srgbClr val="FF0000"/>
                </a:solidFill>
              </a:rPr>
              <a:t>- 8</a:t>
            </a:r>
          </a:p>
          <a:p>
            <a:pPr algn="r"/>
            <a:r>
              <a:rPr lang="en-US" dirty="0"/>
              <a:t>7</a:t>
            </a:r>
          </a:p>
          <a:p>
            <a:pPr algn="r"/>
            <a:r>
              <a:rPr lang="en-US" u="sng" dirty="0">
                <a:solidFill>
                  <a:srgbClr val="FF0000"/>
                </a:solidFill>
              </a:rPr>
              <a:t>- 4</a:t>
            </a:r>
          </a:p>
          <a:p>
            <a:pPr algn="r"/>
            <a:r>
              <a:rPr lang="en-US" dirty="0"/>
              <a:t>3</a:t>
            </a:r>
          </a:p>
          <a:p>
            <a:pPr algn="r"/>
            <a:r>
              <a:rPr lang="en-US" u="sng" dirty="0">
                <a:solidFill>
                  <a:srgbClr val="FF0000"/>
                </a:solidFill>
              </a:rPr>
              <a:t>- 2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u="sng" dirty="0">
                <a:solidFill>
                  <a:srgbClr val="FF0000"/>
                </a:solidFill>
              </a:rPr>
              <a:t>- 1</a:t>
            </a:r>
          </a:p>
          <a:p>
            <a:pPr algn="r"/>
            <a:r>
              <a:rPr lang="en-US" dirty="0"/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922093" y="4619927"/>
            <a:ext cx="300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1 1 0 1    1 1 1 1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165" y="4209616"/>
            <a:ext cx="2676525" cy="46672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4065" y="5173762"/>
            <a:ext cx="1190625" cy="40005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39" y="5165300"/>
            <a:ext cx="1190625" cy="400050"/>
          </a:xfrm>
          <a:prstGeom prst="rect">
            <a:avLst/>
          </a:prstGeom>
        </p:spPr>
      </p:pic>
      <p:sp>
        <p:nvSpPr>
          <p:cNvPr id="50" name="Left Brace 49"/>
          <p:cNvSpPr/>
          <p:nvPr/>
        </p:nvSpPr>
        <p:spPr>
          <a:xfrm rot="16200000">
            <a:off x="9562580" y="5011837"/>
            <a:ext cx="278277" cy="11843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Brace 50"/>
          <p:cNvSpPr/>
          <p:nvPr/>
        </p:nvSpPr>
        <p:spPr>
          <a:xfrm rot="16200000">
            <a:off x="11033357" y="5022818"/>
            <a:ext cx="278277" cy="11843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9236212" y="5928130"/>
            <a:ext cx="9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695117" y="5928130"/>
            <a:ext cx="9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952167" y="6466175"/>
            <a:ext cx="9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DF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1729" y="235974"/>
            <a:ext cx="3347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Subtract &amp; Check</a:t>
            </a:r>
          </a:p>
        </p:txBody>
      </p:sp>
    </p:spTree>
    <p:extLst>
      <p:ext uri="{BB962C8B-B14F-4D97-AF65-F5344CB8AC3E}">
        <p14:creationId xmlns:p14="http://schemas.microsoft.com/office/powerpoint/2010/main" val="1268447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Practice Example (3)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3414" y="1150374"/>
            <a:ext cx="19954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96 % 2 = 0</a:t>
            </a:r>
          </a:p>
          <a:p>
            <a:pPr algn="r"/>
            <a:r>
              <a:rPr lang="en-US" dirty="0"/>
              <a:t>96/2=48 % 2 = 0</a:t>
            </a:r>
          </a:p>
          <a:p>
            <a:pPr algn="r"/>
            <a:r>
              <a:rPr lang="en-US" dirty="0"/>
              <a:t>48/2=24 % 2 = 0</a:t>
            </a:r>
          </a:p>
          <a:p>
            <a:pPr algn="r"/>
            <a:r>
              <a:rPr lang="en-US" dirty="0"/>
              <a:t>24/2=12 % 2 = 0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12/2=6 % 2 = 0</a:t>
            </a:r>
          </a:p>
          <a:p>
            <a:pPr algn="r"/>
            <a:r>
              <a:rPr lang="en-US" dirty="0"/>
              <a:t>6/2=3 % 2 = 1</a:t>
            </a:r>
          </a:p>
          <a:p>
            <a:pPr algn="r"/>
            <a:r>
              <a:rPr lang="en-US" dirty="0"/>
              <a:t>3/2=1 % 2 = 1</a:t>
            </a:r>
          </a:p>
          <a:p>
            <a:pPr algn="r"/>
            <a:r>
              <a:rPr lang="en-US" dirty="0"/>
              <a:t>1/2=0            </a:t>
            </a:r>
            <a:r>
              <a:rPr lang="en-US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56224" y="4086527"/>
            <a:ext cx="300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   1 1 0    0 0 0 0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196" y="4640362"/>
            <a:ext cx="1190625" cy="4000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070" y="4631900"/>
            <a:ext cx="1190625" cy="400050"/>
          </a:xfrm>
          <a:prstGeom prst="rect">
            <a:avLst/>
          </a:prstGeom>
        </p:spPr>
      </p:pic>
      <p:sp>
        <p:nvSpPr>
          <p:cNvPr id="22" name="Left Brace 21"/>
          <p:cNvSpPr/>
          <p:nvPr/>
        </p:nvSpPr>
        <p:spPr>
          <a:xfrm rot="16200000">
            <a:off x="1796711" y="4478437"/>
            <a:ext cx="278277" cy="11843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/>
          <p:cNvSpPr/>
          <p:nvPr/>
        </p:nvSpPr>
        <p:spPr>
          <a:xfrm rot="16200000">
            <a:off x="3267488" y="4489418"/>
            <a:ext cx="278277" cy="11843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470343" y="5394730"/>
            <a:ext cx="9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29248" y="5394730"/>
            <a:ext cx="9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86298" y="5932775"/>
            <a:ext cx="9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66579" y="4109020"/>
            <a:ext cx="300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       1 0    1 1 1 1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551" y="4662855"/>
            <a:ext cx="1190625" cy="4000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425" y="4654393"/>
            <a:ext cx="1190625" cy="400050"/>
          </a:xfrm>
          <a:prstGeom prst="rect">
            <a:avLst/>
          </a:prstGeom>
        </p:spPr>
      </p:pic>
      <p:sp>
        <p:nvSpPr>
          <p:cNvPr id="31" name="Left Brace 30"/>
          <p:cNvSpPr/>
          <p:nvPr/>
        </p:nvSpPr>
        <p:spPr>
          <a:xfrm rot="16200000">
            <a:off x="5107066" y="4500930"/>
            <a:ext cx="278277" cy="11843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e 31"/>
          <p:cNvSpPr/>
          <p:nvPr/>
        </p:nvSpPr>
        <p:spPr>
          <a:xfrm rot="16200000">
            <a:off x="6577843" y="4511911"/>
            <a:ext cx="278277" cy="11843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780698" y="5417223"/>
            <a:ext cx="9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39603" y="5417223"/>
            <a:ext cx="9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96653" y="5955268"/>
            <a:ext cx="9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2F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922093" y="4086527"/>
            <a:ext cx="300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1 1 0 1    1 1 1 1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065" y="4640362"/>
            <a:ext cx="1190625" cy="40005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39" y="4631900"/>
            <a:ext cx="1190625" cy="400050"/>
          </a:xfrm>
          <a:prstGeom prst="rect">
            <a:avLst/>
          </a:prstGeom>
        </p:spPr>
      </p:pic>
      <p:sp>
        <p:nvSpPr>
          <p:cNvPr id="50" name="Left Brace 49"/>
          <p:cNvSpPr/>
          <p:nvPr/>
        </p:nvSpPr>
        <p:spPr>
          <a:xfrm rot="16200000">
            <a:off x="9562580" y="4478437"/>
            <a:ext cx="278277" cy="11843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Brace 50"/>
          <p:cNvSpPr/>
          <p:nvPr/>
        </p:nvSpPr>
        <p:spPr>
          <a:xfrm rot="16200000">
            <a:off x="11033357" y="4489418"/>
            <a:ext cx="278277" cy="11843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9236212" y="5394730"/>
            <a:ext cx="9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695117" y="5394730"/>
            <a:ext cx="9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952167" y="5932775"/>
            <a:ext cx="9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DF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98924" y="1145020"/>
            <a:ext cx="19954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47 % 2 = 1</a:t>
            </a:r>
          </a:p>
          <a:p>
            <a:pPr algn="r"/>
            <a:r>
              <a:rPr lang="en-US" dirty="0"/>
              <a:t>47/2=23 % 2 = 1</a:t>
            </a:r>
          </a:p>
          <a:p>
            <a:pPr algn="r"/>
            <a:r>
              <a:rPr lang="en-US" dirty="0"/>
              <a:t>23/2=11 % 2 = 1</a:t>
            </a:r>
          </a:p>
          <a:p>
            <a:pPr algn="r"/>
            <a:r>
              <a:rPr lang="en-US" dirty="0"/>
              <a:t>11/2=5 % 2 = 1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5/2=2 % 2 = 0</a:t>
            </a:r>
          </a:p>
          <a:p>
            <a:pPr algn="r"/>
            <a:r>
              <a:rPr lang="en-US" dirty="0"/>
              <a:t>2/2=1 % 2 = 1</a:t>
            </a:r>
          </a:p>
          <a:p>
            <a:pPr algn="r"/>
            <a:r>
              <a:rPr lang="en-US" dirty="0"/>
              <a:t>1/2=0            </a:t>
            </a:r>
            <a:r>
              <a:rPr lang="en-US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298456" y="1205033"/>
            <a:ext cx="19954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223 % 2 = 1</a:t>
            </a:r>
          </a:p>
          <a:p>
            <a:pPr algn="r"/>
            <a:r>
              <a:rPr lang="en-US" dirty="0"/>
              <a:t>223/2=111 % 2 = 1</a:t>
            </a:r>
          </a:p>
          <a:p>
            <a:pPr algn="r"/>
            <a:r>
              <a:rPr lang="en-US" dirty="0"/>
              <a:t>111/2=55 % 2 = 1</a:t>
            </a:r>
          </a:p>
          <a:p>
            <a:pPr algn="r"/>
            <a:r>
              <a:rPr lang="en-US" dirty="0"/>
              <a:t>55/2=27 % 2 = 1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27/2=13 % 2 = 1</a:t>
            </a:r>
          </a:p>
          <a:p>
            <a:pPr algn="r"/>
            <a:r>
              <a:rPr lang="en-US" dirty="0"/>
              <a:t>13/2=6 % 2 = 0</a:t>
            </a:r>
          </a:p>
          <a:p>
            <a:pPr algn="r"/>
            <a:r>
              <a:rPr lang="en-US" dirty="0"/>
              <a:t>6/2=3 % 2 = 1</a:t>
            </a:r>
          </a:p>
          <a:p>
            <a:pPr algn="r"/>
            <a:r>
              <a:rPr lang="en-US" dirty="0"/>
              <a:t>3/2=1 % 2 = 1</a:t>
            </a:r>
          </a:p>
          <a:p>
            <a:pPr algn="r"/>
            <a:r>
              <a:rPr lang="en-US" dirty="0"/>
              <a:t>1/2=0            </a:t>
            </a:r>
            <a:r>
              <a:rPr lang="en-US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1729" y="235974"/>
            <a:ext cx="3347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Mod &amp; Divide</a:t>
            </a:r>
          </a:p>
        </p:txBody>
      </p:sp>
    </p:spTree>
    <p:extLst>
      <p:ext uri="{BB962C8B-B14F-4D97-AF65-F5344CB8AC3E}">
        <p14:creationId xmlns:p14="http://schemas.microsoft.com/office/powerpoint/2010/main" val="2195458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Practice Example (4)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65125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Let’s go the other way!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1494" y="952898"/>
            <a:ext cx="1844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p {color:#1CFAEE}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3946" y="2887305"/>
            <a:ext cx="300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1 1 1 1    1 0 1 0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201" y="3428874"/>
            <a:ext cx="2676525" cy="4667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052" y="2605036"/>
            <a:ext cx="1190625" cy="400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926" y="2596574"/>
            <a:ext cx="1190625" cy="400050"/>
          </a:xfrm>
          <a:prstGeom prst="rect">
            <a:avLst/>
          </a:prstGeom>
        </p:spPr>
      </p:pic>
      <p:sp>
        <p:nvSpPr>
          <p:cNvPr id="11" name="Left Brace 10"/>
          <p:cNvSpPr/>
          <p:nvPr/>
        </p:nvSpPr>
        <p:spPr>
          <a:xfrm rot="16200000" flipH="1">
            <a:off x="5257875" y="1828578"/>
            <a:ext cx="248679" cy="11843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 rot="16200000" flipH="1">
            <a:off x="6728652" y="1839559"/>
            <a:ext cx="248679" cy="11843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787048" y="1485377"/>
            <a:ext cx="48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832800" y="1532627"/>
            <a:ext cx="9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952167" y="1492146"/>
            <a:ext cx="94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EE</a:t>
            </a:r>
          </a:p>
        </p:txBody>
      </p:sp>
      <p:cxnSp>
        <p:nvCxnSpPr>
          <p:cNvPr id="37" name="Elbow Connector 36"/>
          <p:cNvCxnSpPr>
            <a:stCxn id="15" idx="1"/>
            <a:endCxn id="11" idx="1"/>
          </p:cNvCxnSpPr>
          <p:nvPr/>
        </p:nvCxnSpPr>
        <p:spPr>
          <a:xfrm rot="10800000" flipV="1">
            <a:off x="5382216" y="1670043"/>
            <a:ext cx="404833" cy="62639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15" idx="3"/>
            <a:endCxn id="12" idx="1"/>
          </p:cNvCxnSpPr>
          <p:nvPr/>
        </p:nvCxnSpPr>
        <p:spPr>
          <a:xfrm>
            <a:off x="6273788" y="1670043"/>
            <a:ext cx="579204" cy="63737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2906" y="2937676"/>
            <a:ext cx="300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0 0 0 1    1 1 0 0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61" y="3479245"/>
            <a:ext cx="2676525" cy="46672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012" y="2655407"/>
            <a:ext cx="1190625" cy="4000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886" y="2646945"/>
            <a:ext cx="1190625" cy="400050"/>
          </a:xfrm>
          <a:prstGeom prst="rect">
            <a:avLst/>
          </a:prstGeom>
        </p:spPr>
      </p:pic>
      <p:sp>
        <p:nvSpPr>
          <p:cNvPr id="46" name="Left Brace 45"/>
          <p:cNvSpPr/>
          <p:nvPr/>
        </p:nvSpPr>
        <p:spPr>
          <a:xfrm rot="16200000" flipH="1">
            <a:off x="1566835" y="1878949"/>
            <a:ext cx="248679" cy="11843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e 46"/>
          <p:cNvSpPr/>
          <p:nvPr/>
        </p:nvSpPr>
        <p:spPr>
          <a:xfrm rot="16200000" flipH="1">
            <a:off x="3037612" y="1889930"/>
            <a:ext cx="248679" cy="11843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Elbow Connector 47"/>
          <p:cNvCxnSpPr>
            <a:endCxn id="46" idx="1"/>
          </p:cNvCxnSpPr>
          <p:nvPr/>
        </p:nvCxnSpPr>
        <p:spPr>
          <a:xfrm rot="10800000" flipV="1">
            <a:off x="1691176" y="1720414"/>
            <a:ext cx="404833" cy="62639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endCxn id="47" idx="1"/>
          </p:cNvCxnSpPr>
          <p:nvPr/>
        </p:nvCxnSpPr>
        <p:spPr>
          <a:xfrm>
            <a:off x="2582748" y="1720414"/>
            <a:ext cx="579204" cy="63737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967279" y="2897195"/>
            <a:ext cx="300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1 1 1 0    1 1 1 0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534" y="3438764"/>
            <a:ext cx="2676525" cy="46672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385" y="2614926"/>
            <a:ext cx="1190625" cy="40005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259" y="2606464"/>
            <a:ext cx="1190625" cy="400050"/>
          </a:xfrm>
          <a:prstGeom prst="rect">
            <a:avLst/>
          </a:prstGeom>
        </p:spPr>
      </p:pic>
      <p:sp>
        <p:nvSpPr>
          <p:cNvPr id="54" name="Left Brace 53"/>
          <p:cNvSpPr/>
          <p:nvPr/>
        </p:nvSpPr>
        <p:spPr>
          <a:xfrm rot="16200000" flipH="1">
            <a:off x="9601208" y="1838468"/>
            <a:ext cx="248679" cy="11843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/>
          <p:cNvSpPr/>
          <p:nvPr/>
        </p:nvSpPr>
        <p:spPr>
          <a:xfrm rot="16200000" flipH="1">
            <a:off x="11071985" y="1849449"/>
            <a:ext cx="248679" cy="11843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Elbow Connector 55"/>
          <p:cNvCxnSpPr>
            <a:endCxn id="54" idx="1"/>
          </p:cNvCxnSpPr>
          <p:nvPr/>
        </p:nvCxnSpPr>
        <p:spPr>
          <a:xfrm rot="10800000" flipV="1">
            <a:off x="9725549" y="1679933"/>
            <a:ext cx="404833" cy="62639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endCxn id="55" idx="1"/>
          </p:cNvCxnSpPr>
          <p:nvPr/>
        </p:nvCxnSpPr>
        <p:spPr>
          <a:xfrm>
            <a:off x="10617121" y="1679933"/>
            <a:ext cx="579204" cy="63737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475860" y="4093025"/>
            <a:ext cx="9748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13</a:t>
            </a:r>
            <a:r>
              <a:rPr lang="en-US" dirty="0">
                <a:solidFill>
                  <a:schemeClr val="bg1"/>
                </a:solidFill>
              </a:rPr>
              <a:t>_</a:t>
            </a:r>
          </a:p>
          <a:p>
            <a:pPr algn="r"/>
            <a:r>
              <a:rPr lang="en-US" dirty="0"/>
              <a:t>128</a:t>
            </a:r>
          </a:p>
          <a:p>
            <a:pPr algn="r"/>
            <a:r>
              <a:rPr lang="en-US" dirty="0"/>
              <a:t>64</a:t>
            </a:r>
          </a:p>
          <a:p>
            <a:pPr algn="r"/>
            <a:r>
              <a:rPr lang="en-US" dirty="0"/>
              <a:t>32</a:t>
            </a:r>
          </a:p>
          <a:p>
            <a:pPr algn="r"/>
            <a:r>
              <a:rPr lang="en-US" dirty="0"/>
              <a:t>16</a:t>
            </a:r>
          </a:p>
          <a:p>
            <a:pPr algn="r"/>
            <a:r>
              <a:rPr lang="en-US" dirty="0"/>
              <a:t>8</a:t>
            </a:r>
          </a:p>
          <a:p>
            <a:pPr algn="r"/>
            <a:r>
              <a:rPr lang="en-US" u="sng" dirty="0"/>
              <a:t>+  2</a:t>
            </a:r>
          </a:p>
          <a:p>
            <a:pPr algn="r"/>
            <a:r>
              <a:rPr lang="en-US" dirty="0"/>
              <a:t>250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691174" y="4229164"/>
            <a:ext cx="9748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_</a:t>
            </a:r>
          </a:p>
          <a:p>
            <a:pPr algn="r"/>
            <a:r>
              <a:rPr lang="en-US" dirty="0"/>
              <a:t>16</a:t>
            </a:r>
          </a:p>
          <a:p>
            <a:pPr algn="r"/>
            <a:r>
              <a:rPr lang="en-US" dirty="0"/>
              <a:t>8</a:t>
            </a:r>
          </a:p>
          <a:p>
            <a:pPr algn="r"/>
            <a:r>
              <a:rPr lang="en-US" u="sng" dirty="0"/>
              <a:t>+  4</a:t>
            </a:r>
          </a:p>
          <a:p>
            <a:pPr algn="r"/>
            <a:r>
              <a:rPr lang="en-US" dirty="0"/>
              <a:t>28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830328" y="4167198"/>
            <a:ext cx="9748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12</a:t>
            </a:r>
            <a:r>
              <a:rPr lang="en-US" dirty="0">
                <a:solidFill>
                  <a:schemeClr val="bg1"/>
                </a:solidFill>
              </a:rPr>
              <a:t>_</a:t>
            </a:r>
          </a:p>
          <a:p>
            <a:pPr algn="r"/>
            <a:r>
              <a:rPr lang="en-US" dirty="0"/>
              <a:t>128</a:t>
            </a:r>
          </a:p>
          <a:p>
            <a:pPr algn="r"/>
            <a:r>
              <a:rPr lang="en-US" dirty="0"/>
              <a:t>64</a:t>
            </a:r>
          </a:p>
          <a:p>
            <a:pPr algn="r"/>
            <a:r>
              <a:rPr lang="en-US" dirty="0"/>
              <a:t>32</a:t>
            </a:r>
          </a:p>
          <a:p>
            <a:pPr algn="r"/>
            <a:r>
              <a:rPr lang="en-US" dirty="0"/>
              <a:t>8</a:t>
            </a:r>
          </a:p>
          <a:p>
            <a:pPr algn="r"/>
            <a:r>
              <a:rPr lang="en-US" dirty="0"/>
              <a:t>4</a:t>
            </a:r>
          </a:p>
          <a:p>
            <a:pPr algn="r"/>
            <a:r>
              <a:rPr lang="en-US" u="sng" dirty="0"/>
              <a:t>+  2</a:t>
            </a:r>
          </a:p>
          <a:p>
            <a:pPr algn="r"/>
            <a:r>
              <a:rPr lang="en-US" dirty="0"/>
              <a:t>238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782" y="4108371"/>
            <a:ext cx="36576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47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een There">
            <a:extLst>
              <a:ext uri="{FF2B5EF4-FFF2-40B4-BE49-F238E27FC236}">
                <a16:creationId xmlns:a16="http://schemas.microsoft.com/office/drawing/2014/main" id="{3AE59A42-E919-473A-ACA8-0074788A2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603" y="581025"/>
            <a:ext cx="342900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940475-ECCA-49CC-A57B-E500CCCAA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092" y="924326"/>
            <a:ext cx="1704975" cy="238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5E64E2-7DB0-4703-ABC7-E88820CE4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736" y="709928"/>
            <a:ext cx="3249314" cy="1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58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Conversions for 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219200"/>
            <a:ext cx="5528193" cy="4957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Going back to the conversion map:</a:t>
            </a:r>
          </a:p>
          <a:p>
            <a:r>
              <a:rPr lang="en-US" dirty="0"/>
              <a:t>Binary is in the middle of everything.</a:t>
            </a:r>
          </a:p>
          <a:p>
            <a:r>
              <a:rPr lang="en-US" dirty="0"/>
              <a:t>Get good converting to/from binary.</a:t>
            </a:r>
          </a:p>
          <a:p>
            <a:r>
              <a:rPr lang="en-US" dirty="0"/>
              <a:t>Everything else will be easy.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Ex. Decimal to Hex </a:t>
            </a:r>
          </a:p>
          <a:p>
            <a:pPr marL="0" indent="0">
              <a:buNone/>
            </a:pPr>
            <a:r>
              <a:rPr lang="en-US" dirty="0"/>
              <a:t>      Decimal -&gt; Binary -&gt; Hexadecimal</a:t>
            </a:r>
          </a:p>
        </p:txBody>
      </p:sp>
      <p:sp>
        <p:nvSpPr>
          <p:cNvPr id="5" name="Rectangle 4"/>
          <p:cNvSpPr/>
          <p:nvPr/>
        </p:nvSpPr>
        <p:spPr>
          <a:xfrm>
            <a:off x="8406581" y="1533836"/>
            <a:ext cx="1194619" cy="6980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Base 10</a:t>
            </a:r>
          </a:p>
        </p:txBody>
      </p:sp>
      <p:sp>
        <p:nvSpPr>
          <p:cNvPr id="6" name="Rectangle 5"/>
          <p:cNvSpPr/>
          <p:nvPr/>
        </p:nvSpPr>
        <p:spPr>
          <a:xfrm>
            <a:off x="8406581" y="2757949"/>
            <a:ext cx="1194619" cy="6980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Base 2</a:t>
            </a:r>
          </a:p>
        </p:txBody>
      </p:sp>
      <p:sp>
        <p:nvSpPr>
          <p:cNvPr id="7" name="Rectangle 6"/>
          <p:cNvSpPr/>
          <p:nvPr/>
        </p:nvSpPr>
        <p:spPr>
          <a:xfrm>
            <a:off x="6803926" y="4739149"/>
            <a:ext cx="1194619" cy="6980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Base 8</a:t>
            </a:r>
          </a:p>
        </p:txBody>
      </p:sp>
      <p:sp>
        <p:nvSpPr>
          <p:cNvPr id="8" name="Rectangle 7"/>
          <p:cNvSpPr/>
          <p:nvPr/>
        </p:nvSpPr>
        <p:spPr>
          <a:xfrm>
            <a:off x="10038732" y="4739149"/>
            <a:ext cx="1194619" cy="6980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Base 16</a:t>
            </a:r>
          </a:p>
        </p:txBody>
      </p:sp>
      <p:cxnSp>
        <p:nvCxnSpPr>
          <p:cNvPr id="10" name="Elbow Connector 9"/>
          <p:cNvCxnSpPr>
            <a:stCxn id="6" idx="3"/>
            <a:endCxn id="8" idx="0"/>
          </p:cNvCxnSpPr>
          <p:nvPr/>
        </p:nvCxnSpPr>
        <p:spPr>
          <a:xfrm>
            <a:off x="9601200" y="3106994"/>
            <a:ext cx="1034842" cy="163215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9"/>
          <p:cNvCxnSpPr>
            <a:stCxn id="8" idx="1"/>
          </p:cNvCxnSpPr>
          <p:nvPr/>
        </p:nvCxnSpPr>
        <p:spPr>
          <a:xfrm rot="10800000">
            <a:off x="9166120" y="3456040"/>
            <a:ext cx="872613" cy="163215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9"/>
          <p:cNvCxnSpPr>
            <a:stCxn id="7" idx="3"/>
          </p:cNvCxnSpPr>
          <p:nvPr/>
        </p:nvCxnSpPr>
        <p:spPr>
          <a:xfrm flipV="1">
            <a:off x="7998545" y="3456039"/>
            <a:ext cx="902110" cy="163215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9"/>
          <p:cNvCxnSpPr>
            <a:stCxn id="6" idx="1"/>
            <a:endCxn id="7" idx="0"/>
          </p:cNvCxnSpPr>
          <p:nvPr/>
        </p:nvCxnSpPr>
        <p:spPr>
          <a:xfrm rot="10800000" flipV="1">
            <a:off x="7401237" y="3106993"/>
            <a:ext cx="1005345" cy="163215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9"/>
          <p:cNvCxnSpPr>
            <a:endCxn id="5" idx="3"/>
          </p:cNvCxnSpPr>
          <p:nvPr/>
        </p:nvCxnSpPr>
        <p:spPr>
          <a:xfrm flipV="1">
            <a:off x="9601200" y="1882881"/>
            <a:ext cx="12700" cy="1047137"/>
          </a:xfrm>
          <a:prstGeom prst="curvedConnector3">
            <a:avLst>
              <a:gd name="adj1" fmla="val 41225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9"/>
          <p:cNvCxnSpPr>
            <a:stCxn id="5" idx="1"/>
          </p:cNvCxnSpPr>
          <p:nvPr/>
        </p:nvCxnSpPr>
        <p:spPr>
          <a:xfrm rot="10800000" flipV="1">
            <a:off x="8406581" y="1882880"/>
            <a:ext cx="12700" cy="1047137"/>
          </a:xfrm>
          <a:prstGeom prst="curvedConnector3">
            <a:avLst>
              <a:gd name="adj1" fmla="val 36580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672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Logic and Truth Tables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Logical expressions are the other side of computer math.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– Both conditions are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 – Either condition is true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 – The opposite of the condition.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19455" y="1036320"/>
            <a:ext cx="23576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u="sng" dirty="0"/>
              <a:t>A | B | A∧B</a:t>
            </a:r>
          </a:p>
          <a:p>
            <a:pPr algn="r"/>
            <a:r>
              <a:rPr lang="en-US" sz="3600" dirty="0"/>
              <a:t>0 | 0 |   0</a:t>
            </a:r>
            <a:r>
              <a:rPr lang="en-US" sz="2000" dirty="0"/>
              <a:t> 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bg1"/>
                </a:solidFill>
              </a:rPr>
              <a:t>_</a:t>
            </a:r>
          </a:p>
          <a:p>
            <a:pPr algn="r"/>
            <a:r>
              <a:rPr lang="en-US" sz="3600" dirty="0"/>
              <a:t>0 | 1 |   0</a:t>
            </a:r>
            <a:r>
              <a:rPr lang="en-US" sz="2400" dirty="0"/>
              <a:t> 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bg1"/>
                </a:solidFill>
              </a:rPr>
              <a:t>_</a:t>
            </a:r>
          </a:p>
          <a:p>
            <a:pPr algn="r"/>
            <a:r>
              <a:rPr lang="en-US" sz="3600" dirty="0"/>
              <a:t>1 | 0 |   0</a:t>
            </a:r>
            <a:r>
              <a:rPr lang="en-US" sz="2400" dirty="0"/>
              <a:t> 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bg1"/>
                </a:solidFill>
              </a:rPr>
              <a:t>_</a:t>
            </a:r>
          </a:p>
          <a:p>
            <a:pPr algn="r"/>
            <a:r>
              <a:rPr lang="en-US" sz="3600" dirty="0"/>
              <a:t>1 | 1 |   1</a:t>
            </a:r>
            <a:r>
              <a:rPr lang="en-US" sz="2400" dirty="0"/>
              <a:t> 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77685" y="1036320"/>
            <a:ext cx="25934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u="sng" dirty="0"/>
              <a:t>A | B | A∨B</a:t>
            </a:r>
          </a:p>
          <a:p>
            <a:pPr algn="r"/>
            <a:r>
              <a:rPr lang="en-US" sz="3600" dirty="0"/>
              <a:t>0 | 0 |   0</a:t>
            </a:r>
            <a:r>
              <a:rPr lang="en-US" dirty="0"/>
              <a:t> 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bg1"/>
                </a:solidFill>
              </a:rPr>
              <a:t>_</a:t>
            </a:r>
          </a:p>
          <a:p>
            <a:pPr algn="r"/>
            <a:r>
              <a:rPr lang="en-US" sz="3600" dirty="0"/>
              <a:t>0 | 1 |   1</a:t>
            </a:r>
            <a:r>
              <a:rPr lang="en-US" sz="2400" dirty="0"/>
              <a:t> 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bg1"/>
                </a:solidFill>
              </a:rPr>
              <a:t>_</a:t>
            </a:r>
          </a:p>
          <a:p>
            <a:pPr algn="r"/>
            <a:r>
              <a:rPr lang="en-US" sz="3600" dirty="0"/>
              <a:t>1 | 0 |   1</a:t>
            </a:r>
            <a:r>
              <a:rPr lang="en-US" sz="2800" dirty="0"/>
              <a:t> 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bg1"/>
                </a:solidFill>
              </a:rPr>
              <a:t>_</a:t>
            </a:r>
          </a:p>
          <a:p>
            <a:pPr algn="r"/>
            <a:r>
              <a:rPr lang="en-US" sz="3600" dirty="0"/>
              <a:t>1 | 1 |   1</a:t>
            </a:r>
            <a:r>
              <a:rPr lang="en-US" sz="2800" dirty="0"/>
              <a:t> 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21838" y="4569837"/>
            <a:ext cx="23576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u="sng" dirty="0"/>
              <a:t>A | ¬A </a:t>
            </a:r>
          </a:p>
          <a:p>
            <a:pPr algn="r"/>
            <a:r>
              <a:rPr lang="en-US" sz="3600" dirty="0"/>
              <a:t>0 | 1</a:t>
            </a:r>
            <a:r>
              <a:rPr lang="en-US" sz="3600" dirty="0">
                <a:solidFill>
                  <a:schemeClr val="bg1"/>
                </a:solidFill>
              </a:rPr>
              <a:t>_</a:t>
            </a:r>
            <a:r>
              <a:rPr lang="en-US" sz="3600" dirty="0"/>
              <a:t> </a:t>
            </a:r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/>
              <a:t>1 | 0</a:t>
            </a:r>
            <a:r>
              <a:rPr lang="en-US" sz="3600" dirty="0">
                <a:solidFill>
                  <a:schemeClr val="bg1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414161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Boolean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Code depends on logical statements where decisions are made.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statements are evaluated as either true or false.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conditions can be combined in more complicated statements.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rules can be complicated, leading to hidden bugs.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06653" y="1475874"/>
            <a:ext cx="445970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size &lt; 10</a:t>
            </a:r>
          </a:p>
          <a:p>
            <a:r>
              <a:rPr lang="en-US" dirty="0"/>
              <a:t>age &gt; 21</a:t>
            </a:r>
          </a:p>
          <a:p>
            <a:r>
              <a:rPr lang="en-US" dirty="0"/>
              <a:t>x == y</a:t>
            </a:r>
          </a:p>
          <a:p>
            <a:r>
              <a:rPr lang="en-US" dirty="0"/>
              <a:t>x != y</a:t>
            </a:r>
          </a:p>
          <a:p>
            <a:endParaRPr lang="en-US" dirty="0"/>
          </a:p>
          <a:p>
            <a:r>
              <a:rPr lang="en-US" sz="2400" b="1" u="sng" dirty="0"/>
              <a:t>String equality</a:t>
            </a:r>
          </a:p>
          <a:p>
            <a:r>
              <a:rPr lang="en-US" dirty="0"/>
              <a:t>state === “normal”</a:t>
            </a:r>
          </a:p>
          <a:p>
            <a:r>
              <a:rPr lang="en-US" dirty="0"/>
              <a:t>name !== “Dillon”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7982999" y="5679294"/>
            <a:ext cx="2043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https://eqeq.js.org/</a:t>
            </a:r>
          </a:p>
        </p:txBody>
      </p:sp>
      <p:sp>
        <p:nvSpPr>
          <p:cNvPr id="8" name="Rectangle 7"/>
          <p:cNvSpPr/>
          <p:nvPr/>
        </p:nvSpPr>
        <p:spPr>
          <a:xfrm>
            <a:off x="6750488" y="6176963"/>
            <a:ext cx="4815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https://dorey.github.io/JavaScript-Equality-Table/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1102" y="4251158"/>
            <a:ext cx="6218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One of </a:t>
            </a:r>
            <a:r>
              <a:rPr lang="en-US" sz="2800" b="1" dirty="0" err="1">
                <a:solidFill>
                  <a:srgbClr val="FF0000"/>
                </a:solidFill>
              </a:rPr>
              <a:t>Javascript’s</a:t>
            </a:r>
            <a:r>
              <a:rPr lang="en-US" sz="2800" b="1" dirty="0">
                <a:solidFill>
                  <a:srgbClr val="FF0000"/>
                </a:solidFill>
              </a:rPr>
              <a:t> known flaws is the poorly defined equality operator ==</a:t>
            </a:r>
          </a:p>
        </p:txBody>
      </p:sp>
    </p:spTree>
    <p:extLst>
      <p:ext uri="{BB962C8B-B14F-4D97-AF65-F5344CB8AC3E}">
        <p14:creationId xmlns:p14="http://schemas.microsoft.com/office/powerpoint/2010/main" val="2009966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Complex Boolean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 Boolean expression can be made from smaller Boolean expressions.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parenthesis liberally to make it clear what is being tested together.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Complicated = BAD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Complicated still happens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06653" y="1475874"/>
            <a:ext cx="44597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size &lt; 10 &amp;&amp; size &gt; 5</a:t>
            </a:r>
          </a:p>
          <a:p>
            <a:endParaRPr lang="en-US" dirty="0"/>
          </a:p>
          <a:p>
            <a:r>
              <a:rPr lang="en-US" dirty="0"/>
              <a:t>age &gt; 21  &amp;&amp; </a:t>
            </a:r>
            <a:r>
              <a:rPr lang="en-US" dirty="0" err="1"/>
              <a:t>buyingBeer</a:t>
            </a:r>
            <a:endParaRPr lang="en-US" dirty="0"/>
          </a:p>
          <a:p>
            <a:endParaRPr lang="en-US" dirty="0"/>
          </a:p>
          <a:p>
            <a:r>
              <a:rPr lang="en-US" dirty="0"/>
              <a:t>x == y  &amp;&amp; x == z</a:t>
            </a:r>
          </a:p>
          <a:p>
            <a:endParaRPr lang="en-US" dirty="0"/>
          </a:p>
          <a:p>
            <a:r>
              <a:rPr lang="en-US" dirty="0"/>
              <a:t>x != y  || y != z</a:t>
            </a:r>
          </a:p>
        </p:txBody>
      </p:sp>
      <p:sp>
        <p:nvSpPr>
          <p:cNvPr id="4" name="Rectangle 3"/>
          <p:cNvSpPr/>
          <p:nvPr/>
        </p:nvSpPr>
        <p:spPr>
          <a:xfrm>
            <a:off x="5896742" y="4303113"/>
            <a:ext cx="6296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( name === “Dillon” &amp;&amp; age&lt; 21 ) || </a:t>
            </a:r>
            <a:r>
              <a:rPr lang="en-US" sz="2400" b="1" dirty="0" err="1"/>
              <a:t>buyingBeer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5904764" y="5289701"/>
            <a:ext cx="5800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age &lt; 21 &amp;&amp; hungry &amp;&amp; !broke &amp;&amp; age &gt; 21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54653" y="1331495"/>
            <a:ext cx="1700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 	&amp;&amp;</a:t>
            </a:r>
          </a:p>
          <a:p>
            <a:endParaRPr lang="en-US" dirty="0"/>
          </a:p>
          <a:p>
            <a:r>
              <a:rPr lang="en-US" dirty="0"/>
              <a:t>OR  	||</a:t>
            </a:r>
          </a:p>
          <a:p>
            <a:endParaRPr lang="en-US" dirty="0"/>
          </a:p>
          <a:p>
            <a:r>
              <a:rPr lang="en-US" dirty="0"/>
              <a:t>NOT	!</a:t>
            </a:r>
          </a:p>
        </p:txBody>
      </p:sp>
    </p:spTree>
    <p:extLst>
      <p:ext uri="{BB962C8B-B14F-4D97-AF65-F5344CB8AC3E}">
        <p14:creationId xmlns:p14="http://schemas.microsoft.com/office/powerpoint/2010/main" val="12414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Predicate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This kind of math is called predicate logic.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Truth tables can be used to understand the predicate logic.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worth doing when the logic is unclear.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not a requirement to program, but it is a useful tool to have in your toolbox.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44099" y="1021136"/>
            <a:ext cx="5021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 &amp;&amp; (B || !C)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72907" y="2095100"/>
            <a:ext cx="5053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u="sng" dirty="0"/>
              <a:t>A | B | C | ¬C | B ∨ ① | A∧②</a:t>
            </a:r>
          </a:p>
        </p:txBody>
      </p:sp>
      <p:sp>
        <p:nvSpPr>
          <p:cNvPr id="7" name="Rectangle 6"/>
          <p:cNvSpPr/>
          <p:nvPr/>
        </p:nvSpPr>
        <p:spPr>
          <a:xfrm>
            <a:off x="8401280" y="1624085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①</a:t>
            </a:r>
          </a:p>
        </p:txBody>
      </p:sp>
      <p:sp>
        <p:nvSpPr>
          <p:cNvPr id="8" name="Rectangle 7"/>
          <p:cNvSpPr/>
          <p:nvPr/>
        </p:nvSpPr>
        <p:spPr>
          <a:xfrm>
            <a:off x="9320918" y="1607183"/>
            <a:ext cx="662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②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60220" y="2492955"/>
            <a:ext cx="367408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0</a:t>
            </a:r>
          </a:p>
          <a:p>
            <a:r>
              <a:rPr lang="en-US" sz="2800" dirty="0"/>
              <a:t>0</a:t>
            </a:r>
          </a:p>
          <a:p>
            <a:r>
              <a:rPr lang="en-US" sz="2800" dirty="0"/>
              <a:t>0</a:t>
            </a:r>
          </a:p>
          <a:p>
            <a:r>
              <a:rPr lang="en-US" sz="2800" dirty="0"/>
              <a:t>0</a:t>
            </a:r>
          </a:p>
          <a:p>
            <a:r>
              <a:rPr lang="en-US" sz="2800" dirty="0"/>
              <a:t>1</a:t>
            </a:r>
          </a:p>
          <a:p>
            <a:r>
              <a:rPr lang="en-US" sz="2800" dirty="0"/>
              <a:t>1</a:t>
            </a:r>
          </a:p>
          <a:p>
            <a:r>
              <a:rPr lang="en-US" sz="2800" dirty="0"/>
              <a:t>1</a:t>
            </a:r>
          </a:p>
          <a:p>
            <a:r>
              <a:rPr lang="en-US" sz="2800" dirty="0"/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99153" y="2476913"/>
            <a:ext cx="367408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0</a:t>
            </a:r>
          </a:p>
          <a:p>
            <a:r>
              <a:rPr lang="en-US" sz="2800" dirty="0"/>
              <a:t>0</a:t>
            </a:r>
          </a:p>
          <a:p>
            <a:r>
              <a:rPr lang="en-US" sz="2800" dirty="0"/>
              <a:t>1</a:t>
            </a:r>
          </a:p>
          <a:p>
            <a:r>
              <a:rPr lang="en-US" sz="2800" dirty="0"/>
              <a:t>1</a:t>
            </a:r>
          </a:p>
          <a:p>
            <a:r>
              <a:rPr lang="en-US" sz="2800" dirty="0"/>
              <a:t>0</a:t>
            </a:r>
          </a:p>
          <a:p>
            <a:r>
              <a:rPr lang="en-US" sz="2800" dirty="0"/>
              <a:t>0</a:t>
            </a:r>
          </a:p>
          <a:p>
            <a:r>
              <a:rPr lang="en-US" sz="2800" dirty="0"/>
              <a:t>1</a:t>
            </a:r>
          </a:p>
          <a:p>
            <a:r>
              <a:rPr lang="en-US" sz="2800" dirty="0"/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20519" y="2468893"/>
            <a:ext cx="367408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0</a:t>
            </a:r>
          </a:p>
          <a:p>
            <a:r>
              <a:rPr lang="en-US" sz="2800" dirty="0"/>
              <a:t>1</a:t>
            </a:r>
          </a:p>
          <a:p>
            <a:r>
              <a:rPr lang="en-US" sz="2800" dirty="0"/>
              <a:t>0</a:t>
            </a:r>
          </a:p>
          <a:p>
            <a:r>
              <a:rPr lang="en-US" sz="2800" dirty="0"/>
              <a:t>1</a:t>
            </a:r>
          </a:p>
          <a:p>
            <a:r>
              <a:rPr lang="en-US" sz="2800" dirty="0"/>
              <a:t>0</a:t>
            </a:r>
          </a:p>
          <a:p>
            <a:r>
              <a:rPr lang="en-US" sz="2800" dirty="0"/>
              <a:t>1</a:t>
            </a:r>
          </a:p>
          <a:p>
            <a:r>
              <a:rPr lang="en-US" sz="2800" dirty="0"/>
              <a:t>0</a:t>
            </a:r>
          </a:p>
          <a:p>
            <a:r>
              <a:rPr lang="en-US" sz="2800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554179" y="2476915"/>
            <a:ext cx="367408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1</a:t>
            </a:r>
          </a:p>
          <a:p>
            <a:r>
              <a:rPr lang="en-US" sz="2800" dirty="0"/>
              <a:t>0</a:t>
            </a:r>
          </a:p>
          <a:p>
            <a:r>
              <a:rPr lang="en-US" sz="2800" dirty="0"/>
              <a:t>1</a:t>
            </a:r>
          </a:p>
          <a:p>
            <a:r>
              <a:rPr lang="en-US" sz="2800" dirty="0"/>
              <a:t>0</a:t>
            </a:r>
          </a:p>
          <a:p>
            <a:r>
              <a:rPr lang="en-US" sz="2800" dirty="0"/>
              <a:t>1</a:t>
            </a:r>
          </a:p>
          <a:p>
            <a:r>
              <a:rPr lang="en-US" sz="2800" dirty="0"/>
              <a:t>0</a:t>
            </a:r>
          </a:p>
          <a:p>
            <a:r>
              <a:rPr lang="en-US" sz="2800" dirty="0"/>
              <a:t>1</a:t>
            </a:r>
          </a:p>
          <a:p>
            <a:r>
              <a:rPr lang="en-US" sz="2800" dirty="0"/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525501" y="2468893"/>
            <a:ext cx="367408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1</a:t>
            </a:r>
          </a:p>
          <a:p>
            <a:r>
              <a:rPr lang="en-US" sz="2800" dirty="0"/>
              <a:t>0</a:t>
            </a:r>
          </a:p>
          <a:p>
            <a:r>
              <a:rPr lang="en-US" sz="2800" dirty="0"/>
              <a:t>1</a:t>
            </a:r>
          </a:p>
          <a:p>
            <a:r>
              <a:rPr lang="en-US" sz="2800" dirty="0"/>
              <a:t>1</a:t>
            </a:r>
          </a:p>
          <a:p>
            <a:r>
              <a:rPr lang="en-US" sz="2800" dirty="0"/>
              <a:t>1</a:t>
            </a:r>
          </a:p>
          <a:p>
            <a:r>
              <a:rPr lang="en-US" sz="2800" dirty="0"/>
              <a:t>0</a:t>
            </a:r>
          </a:p>
          <a:p>
            <a:r>
              <a:rPr lang="en-US" sz="2800" dirty="0"/>
              <a:t>1</a:t>
            </a:r>
          </a:p>
          <a:p>
            <a:r>
              <a:rPr lang="en-US" sz="2800" dirty="0"/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586822" y="2492955"/>
            <a:ext cx="367408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0</a:t>
            </a:r>
          </a:p>
          <a:p>
            <a:r>
              <a:rPr lang="en-US" sz="2800" dirty="0"/>
              <a:t>0</a:t>
            </a:r>
          </a:p>
          <a:p>
            <a:r>
              <a:rPr lang="en-US" sz="2800" dirty="0"/>
              <a:t>0</a:t>
            </a:r>
          </a:p>
          <a:p>
            <a:r>
              <a:rPr lang="en-US" sz="2800" dirty="0"/>
              <a:t>0</a:t>
            </a:r>
          </a:p>
          <a:p>
            <a:r>
              <a:rPr lang="en-US" sz="2800" dirty="0"/>
              <a:t>1</a:t>
            </a:r>
          </a:p>
          <a:p>
            <a:r>
              <a:rPr lang="en-US" sz="2800" dirty="0"/>
              <a:t>0</a:t>
            </a:r>
          </a:p>
          <a:p>
            <a:r>
              <a:rPr lang="en-US" sz="2800" dirty="0"/>
              <a:t>1</a:t>
            </a:r>
          </a:p>
          <a:p>
            <a:r>
              <a:rPr lang="en-US" sz="2800" dirty="0"/>
              <a:t>1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7291796" y="2244416"/>
            <a:ext cx="0" cy="36756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813162" y="2252438"/>
            <a:ext cx="0" cy="36756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26508" y="2252438"/>
            <a:ext cx="0" cy="36756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024336" y="2260460"/>
            <a:ext cx="0" cy="36756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379891" y="2260460"/>
            <a:ext cx="0" cy="36756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043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82ADB0-2035-478F-8BA1-1D87A3823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09" y="432874"/>
            <a:ext cx="3057525" cy="2419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85CF10-FA76-4089-ABDB-270A3ED9E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409" y="432874"/>
            <a:ext cx="1933575" cy="146685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EA67DD0-EEDD-4A0B-BC5A-B320E3EDC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937" y="432874"/>
            <a:ext cx="2346159" cy="137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ackoverflow">
            <a:extLst>
              <a:ext uri="{FF2B5EF4-FFF2-40B4-BE49-F238E27FC236}">
                <a16:creationId xmlns:a16="http://schemas.microsoft.com/office/drawing/2014/main" id="{FFAB2D7E-DB59-4B71-835F-17F964E18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409" y="2118799"/>
            <a:ext cx="1965881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FC3693-DCF3-4615-B64B-1498669DF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999" y="3222707"/>
            <a:ext cx="3200962" cy="2701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14173F-0E53-40E9-AF9B-EAB2BCD4F2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9610" y="3804724"/>
            <a:ext cx="1933575" cy="1533265"/>
          </a:xfrm>
          <a:prstGeom prst="rect">
            <a:avLst/>
          </a:prstGeom>
        </p:spPr>
      </p:pic>
      <p:pic>
        <p:nvPicPr>
          <p:cNvPr id="2058" name="Picture 10" descr="Programming HIDE AND SEEK Championship - 9GAG">
            <a:extLst>
              <a:ext uri="{FF2B5EF4-FFF2-40B4-BE49-F238E27FC236}">
                <a16:creationId xmlns:a16="http://schemas.microsoft.com/office/drawing/2014/main" id="{F568EA2C-D07F-4338-96B7-05715BBB2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882" y="2049627"/>
            <a:ext cx="2346159" cy="234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L">
            <a:extLst>
              <a:ext uri="{FF2B5EF4-FFF2-40B4-BE49-F238E27FC236}">
                <a16:creationId xmlns:a16="http://schemas.microsoft.com/office/drawing/2014/main" id="{8EE222F2-D3B0-48D3-A359-8BBD0901B86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189" y="2991830"/>
            <a:ext cx="3128212" cy="234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evhumor - humor for developers">
            <a:extLst>
              <a:ext uri="{FF2B5EF4-FFF2-40B4-BE49-F238E27FC236}">
                <a16:creationId xmlns:a16="http://schemas.microsoft.com/office/drawing/2014/main" id="{F6BEE9F0-8888-4C25-BD63-75DC4860B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050" y="432874"/>
            <a:ext cx="3128212" cy="224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30F96E-2CA6-4CE1-B539-C823194760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4883" y="4634304"/>
            <a:ext cx="2366214" cy="106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23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the Exam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need to be able to:</a:t>
            </a:r>
          </a:p>
          <a:p>
            <a:r>
              <a:rPr lang="en-US" dirty="0"/>
              <a:t>Convert numbers from one base to another</a:t>
            </a:r>
          </a:p>
          <a:p>
            <a:r>
              <a:rPr lang="en-US" dirty="0"/>
              <a:t>Create a truth table from a Boolean expression.</a:t>
            </a:r>
          </a:p>
          <a:p>
            <a:r>
              <a:rPr lang="en-US" dirty="0"/>
              <a:t>Explain when/where/why each bases is used.</a:t>
            </a:r>
          </a:p>
          <a:p>
            <a:pPr lvl="1"/>
            <a:r>
              <a:rPr lang="en-US" dirty="0"/>
              <a:t>Decimal – humans can easily handle this math on their hands.</a:t>
            </a:r>
          </a:p>
          <a:p>
            <a:pPr lvl="1"/>
            <a:r>
              <a:rPr lang="en-US" dirty="0"/>
              <a:t>Binary – computers can easily handle this math on their chips.</a:t>
            </a:r>
          </a:p>
          <a:p>
            <a:pPr lvl="1"/>
            <a:r>
              <a:rPr lang="en-US" dirty="0"/>
              <a:t>Hexadecimal – compressed representation of binary</a:t>
            </a:r>
          </a:p>
          <a:p>
            <a:pPr lvl="1"/>
            <a:r>
              <a:rPr lang="en-US" dirty="0"/>
              <a:t>Octal –rarely used anymore e.g. security and air transponders</a:t>
            </a:r>
          </a:p>
        </p:txBody>
      </p:sp>
    </p:spTree>
    <p:extLst>
      <p:ext uri="{BB962C8B-B14F-4D97-AF65-F5344CB8AC3E}">
        <p14:creationId xmlns:p14="http://schemas.microsoft.com/office/powerpoint/2010/main" val="283745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Good News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4920"/>
            <a:ext cx="5282381" cy="503264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 rest of the class will cover </a:t>
            </a:r>
            <a:r>
              <a:rPr lang="en-US" b="1" i="1" dirty="0"/>
              <a:t>academic </a:t>
            </a:r>
            <a:r>
              <a:rPr lang="en-US" dirty="0"/>
              <a:t>subjects in lecture.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topics that help you understand the computer better.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Understanding the computer better can make you a better programmer.</a:t>
            </a:r>
          </a:p>
          <a:p>
            <a:r>
              <a:rPr lang="en-US" dirty="0"/>
              <a:t>Like learning about the culture in a foreign language class.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Computer literacy is </a:t>
            </a:r>
            <a:r>
              <a:rPr lang="en-US" b="1" u="sng" dirty="0"/>
              <a:t>VITAL</a:t>
            </a:r>
            <a:r>
              <a:rPr lang="en-US" dirty="0"/>
              <a:t> to life today.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460" y="1264920"/>
            <a:ext cx="1457325" cy="3524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32460" y="1784555"/>
            <a:ext cx="49712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Digital data representation</a:t>
            </a:r>
          </a:p>
          <a:p>
            <a:r>
              <a:rPr lang="en-US" dirty="0"/>
              <a:t>Computer Architecture</a:t>
            </a:r>
          </a:p>
          <a:p>
            <a:r>
              <a:rPr lang="en-US" dirty="0"/>
              <a:t>Computer Stack</a:t>
            </a:r>
          </a:p>
          <a:p>
            <a:r>
              <a:rPr lang="en-US" dirty="0"/>
              <a:t>Theory of Computing</a:t>
            </a:r>
          </a:p>
          <a:p>
            <a:r>
              <a:rPr lang="en-US" dirty="0"/>
              <a:t>Computing at Scale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Artificial Intelligence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Algorithm Efficiency</a:t>
            </a:r>
          </a:p>
          <a:p>
            <a:r>
              <a:rPr lang="en-US" dirty="0"/>
              <a:t>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4170781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Bad News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There are still two more tests @ 20 points each.</a:t>
            </a:r>
          </a:p>
          <a:p>
            <a:r>
              <a:rPr lang="en-US" dirty="0"/>
              <a:t>Test 2 – March 19</a:t>
            </a:r>
          </a:p>
          <a:p>
            <a:pPr lvl="1"/>
            <a:r>
              <a:rPr lang="en-US" dirty="0"/>
              <a:t>Actually program in class – 2 hours 15 minutes.</a:t>
            </a:r>
          </a:p>
          <a:p>
            <a:pPr lvl="1"/>
            <a:r>
              <a:rPr lang="en-US" dirty="0"/>
              <a:t>Build a function to take two numbers and output the sum to a tag with id “sum”. Create such a tag. Call the function with values 3 and -7. Save this page as Problem 1.</a:t>
            </a:r>
          </a:p>
          <a:p>
            <a:pPr lvl="1"/>
            <a:r>
              <a:rPr lang="en-US" dirty="0"/>
              <a:t>Copy https://bsdillon.github.io/cs200_Spring2020/Test2/Starter3.html. Create the missing functions “</a:t>
            </a:r>
            <a:r>
              <a:rPr lang="en-US" dirty="0" err="1"/>
              <a:t>IsXWithinBounds</a:t>
            </a:r>
            <a:r>
              <a:rPr lang="en-US" dirty="0"/>
              <a:t>” and “</a:t>
            </a:r>
            <a:r>
              <a:rPr lang="en-US" dirty="0" err="1"/>
              <a:t>IsYWithinBounds</a:t>
            </a:r>
            <a:r>
              <a:rPr lang="en-US" dirty="0"/>
              <a:t>” according to the description in the comments. Save this page as Problem 3.</a:t>
            </a:r>
          </a:p>
          <a:p>
            <a:pPr lvl="1"/>
            <a:r>
              <a:rPr lang="en-US" dirty="0"/>
              <a:t>Zip together and submit.</a:t>
            </a:r>
          </a:p>
          <a:p>
            <a:pPr lvl="1"/>
            <a:r>
              <a:rPr lang="en-US" dirty="0"/>
              <a:t>Graded by March 20.</a:t>
            </a:r>
          </a:p>
          <a:p>
            <a:r>
              <a:rPr lang="en-US" dirty="0"/>
              <a:t>Last day to drop – March 23</a:t>
            </a:r>
          </a:p>
          <a:p>
            <a:pPr lvl="1"/>
            <a:r>
              <a:rPr lang="en-US" dirty="0"/>
              <a:t>65 points out of 110</a:t>
            </a:r>
          </a:p>
          <a:p>
            <a:pPr lvl="1"/>
            <a:r>
              <a:rPr lang="en-US" dirty="0"/>
              <a:t>Better final grade prediction</a:t>
            </a:r>
          </a:p>
          <a:p>
            <a:r>
              <a:rPr lang="en-US" dirty="0"/>
              <a:t>Test 3 – Final exam April 29-May 1</a:t>
            </a:r>
          </a:p>
          <a:p>
            <a:pPr lvl="1"/>
            <a:r>
              <a:rPr lang="en-US" dirty="0"/>
              <a:t>Any testing center.</a:t>
            </a:r>
          </a:p>
          <a:p>
            <a:pPr lvl="1"/>
            <a:r>
              <a:rPr lang="en-US" dirty="0"/>
              <a:t>Academic subjects only.</a:t>
            </a:r>
          </a:p>
          <a:p>
            <a:pPr lvl="1"/>
            <a:r>
              <a:rPr lang="en-US" dirty="0"/>
              <a:t>Randomly created for </a:t>
            </a:r>
            <a:r>
              <a:rPr lang="en-US" b="1" u="sng" dirty="0"/>
              <a:t>you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7326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Ugly News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4920"/>
            <a:ext cx="5282381" cy="5032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Announcing the capstone project</a:t>
            </a:r>
          </a:p>
          <a:p>
            <a:r>
              <a:rPr lang="en-US" dirty="0"/>
              <a:t>Almost a test grade @ 15 points.</a:t>
            </a:r>
          </a:p>
          <a:p>
            <a:r>
              <a:rPr lang="en-US" dirty="0"/>
              <a:t>Due April 27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have nine more weeks to finish it.</a:t>
            </a:r>
          </a:p>
          <a:p>
            <a:r>
              <a:rPr lang="en-US" dirty="0"/>
              <a:t>Only 4 more labs – all focusing on using the </a:t>
            </a:r>
            <a:r>
              <a:rPr lang="en-US" dirty="0" err="1"/>
              <a:t>GoldField</a:t>
            </a:r>
            <a:r>
              <a:rPr lang="en-US" dirty="0"/>
              <a:t> API.</a:t>
            </a:r>
          </a:p>
          <a:p>
            <a:r>
              <a:rPr lang="en-US" dirty="0"/>
              <a:t>Remaining 5 weeks lab time will focus on this project.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828" y="1264920"/>
            <a:ext cx="5778247" cy="44238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79151" y="6156829"/>
            <a:ext cx="6241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https://bsdillon.github.io/cs200_Spring2020/Project/index.html</a:t>
            </a:r>
          </a:p>
        </p:txBody>
      </p:sp>
    </p:spTree>
    <p:extLst>
      <p:ext uri="{BB962C8B-B14F-4D97-AF65-F5344CB8AC3E}">
        <p14:creationId xmlns:p14="http://schemas.microsoft.com/office/powerpoint/2010/main" val="225834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GoldField</a:t>
            </a:r>
            <a:r>
              <a:rPr lang="en-US" dirty="0"/>
              <a:t>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4920"/>
            <a:ext cx="5282381" cy="23631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 next four weeks are going to practice everything you already know with </a:t>
            </a:r>
            <a:r>
              <a:rPr lang="en-US" dirty="0" err="1"/>
              <a:t>GoldField</a:t>
            </a:r>
            <a:r>
              <a:rPr lang="en-US" dirty="0"/>
              <a:t>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This is the API (application programming interface) that you will use for your final project game.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460" y="1264920"/>
            <a:ext cx="1457325" cy="352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245" y="1617345"/>
            <a:ext cx="5438775" cy="32575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24499" y="5366810"/>
            <a:ext cx="56952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https://bsdillon.github.io/cs200_Spring2020/GoldField/index.html</a:t>
            </a:r>
          </a:p>
        </p:txBody>
      </p:sp>
      <p:sp>
        <p:nvSpPr>
          <p:cNvPr id="8" name="Rectangle 7"/>
          <p:cNvSpPr/>
          <p:nvPr/>
        </p:nvSpPr>
        <p:spPr>
          <a:xfrm>
            <a:off x="6337190" y="5763169"/>
            <a:ext cx="56825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https://bsdillon.github.io/cs200_Spring2020/GoldField/goldfield.js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849" y="3531357"/>
            <a:ext cx="3017391" cy="2270983"/>
          </a:xfrm>
          <a:prstGeom prst="rect">
            <a:avLst/>
          </a:prstGeom>
        </p:spPr>
      </p:pic>
      <p:pic>
        <p:nvPicPr>
          <p:cNvPr id="7170" name="Picture 2" descr="So you are a programmer #computer #computer #humor">
            <a:extLst>
              <a:ext uri="{FF2B5EF4-FFF2-40B4-BE49-F238E27FC236}">
                <a16:creationId xmlns:a16="http://schemas.microsoft.com/office/drawing/2014/main" id="{D6F5115B-836E-4FBE-AA3B-385938A34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60" y="3531357"/>
            <a:ext cx="2123330" cy="327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45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Time!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55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 Representation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Our number system is called Decimal.</a:t>
            </a:r>
          </a:p>
          <a:p>
            <a:pPr marL="0" indent="0">
              <a:buNone/>
            </a:pPr>
            <a:r>
              <a:rPr lang="en-US" dirty="0"/>
              <a:t>It is based on the number 10.</a:t>
            </a:r>
          </a:p>
          <a:p>
            <a:r>
              <a:rPr lang="en-US" dirty="0"/>
              <a:t>This is largely because we have ten fingers.</a:t>
            </a:r>
          </a:p>
          <a:p>
            <a:r>
              <a:rPr lang="en-US" dirty="0"/>
              <a:t>If we had different hands, we would have a different system.</a:t>
            </a:r>
          </a:p>
          <a:p>
            <a:r>
              <a:rPr lang="en-US" dirty="0"/>
              <a:t>There is nothing inherently special about the number 10.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525" y="1219200"/>
            <a:ext cx="4483323" cy="28236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416192" y="4042887"/>
            <a:ext cx="3093987" cy="250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49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4263</TotalTime>
  <Words>2151</Words>
  <Application>Microsoft Office PowerPoint</Application>
  <PresentationFormat>Widescreen</PresentationFormat>
  <Paragraphs>553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CSC 200 Lecture 6</vt:lpstr>
      <vt:lpstr>Good News</vt:lpstr>
      <vt:lpstr>PowerPoint Presentation</vt:lpstr>
      <vt:lpstr>More Good News</vt:lpstr>
      <vt:lpstr>Bad News</vt:lpstr>
      <vt:lpstr>Ugly News</vt:lpstr>
      <vt:lpstr>GoldField API</vt:lpstr>
      <vt:lpstr>Lecture Time!</vt:lpstr>
      <vt:lpstr>Digital Representation of Data</vt:lpstr>
      <vt:lpstr>Radix 10 Math</vt:lpstr>
      <vt:lpstr>Other Number Systems</vt:lpstr>
      <vt:lpstr>Modulo Operator</vt:lpstr>
      <vt:lpstr>Conversions for Computers</vt:lpstr>
      <vt:lpstr>Radix 2 Math</vt:lpstr>
      <vt:lpstr>PowerPoint Presentation</vt:lpstr>
      <vt:lpstr>Binary Math</vt:lpstr>
      <vt:lpstr>Binary Math (2)</vt:lpstr>
      <vt:lpstr>Radix 8 and 16</vt:lpstr>
      <vt:lpstr>Conversion and Reading</vt:lpstr>
      <vt:lpstr>Practice Example</vt:lpstr>
      <vt:lpstr>Practice Example (2)</vt:lpstr>
      <vt:lpstr>Practice Example (3)</vt:lpstr>
      <vt:lpstr>Practice Example (4)</vt:lpstr>
      <vt:lpstr>PowerPoint Presentation</vt:lpstr>
      <vt:lpstr>Conversions for Computers</vt:lpstr>
      <vt:lpstr>Logic and Truth Tables</vt:lpstr>
      <vt:lpstr>Boolean Expressions</vt:lpstr>
      <vt:lpstr>Complex Boolean Expressions</vt:lpstr>
      <vt:lpstr>Predicate Logic</vt:lpstr>
      <vt:lpstr>For the Exam</vt:lpstr>
    </vt:vector>
  </TitlesOfParts>
  <Company>HPES NMCI NGEN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200 Class 1</dc:title>
  <dc:creator>Dillon, Brian S CIV NSWCDD, V53</dc:creator>
  <cp:lastModifiedBy>Stacey Dillon</cp:lastModifiedBy>
  <cp:revision>53</cp:revision>
  <dcterms:created xsi:type="dcterms:W3CDTF">2019-03-29T22:39:59Z</dcterms:created>
  <dcterms:modified xsi:type="dcterms:W3CDTF">2020-02-21T01:04:27Z</dcterms:modified>
</cp:coreProperties>
</file>